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7" r:id="rId2"/>
    <p:sldId id="256" r:id="rId3"/>
    <p:sldId id="281" r:id="rId4"/>
    <p:sldId id="282" r:id="rId5"/>
    <p:sldId id="257" r:id="rId6"/>
    <p:sldId id="304" r:id="rId7"/>
    <p:sldId id="305" r:id="rId8"/>
    <p:sldId id="259" r:id="rId9"/>
    <p:sldId id="260" r:id="rId10"/>
    <p:sldId id="286" r:id="rId11"/>
    <p:sldId id="289" r:id="rId12"/>
    <p:sldId id="285" r:id="rId13"/>
    <p:sldId id="290" r:id="rId14"/>
    <p:sldId id="287" r:id="rId15"/>
    <p:sldId id="288" r:id="rId16"/>
    <p:sldId id="294" r:id="rId17"/>
    <p:sldId id="295" r:id="rId18"/>
    <p:sldId id="262" r:id="rId19"/>
    <p:sldId id="263" r:id="rId20"/>
    <p:sldId id="302" r:id="rId21"/>
    <p:sldId id="261" r:id="rId22"/>
    <p:sldId id="258" r:id="rId23"/>
    <p:sldId id="296" r:id="rId24"/>
    <p:sldId id="303" r:id="rId25"/>
    <p:sldId id="277" r:id="rId26"/>
    <p:sldId id="269" r:id="rId27"/>
    <p:sldId id="265" r:id="rId28"/>
    <p:sldId id="266" r:id="rId29"/>
    <p:sldId id="297" r:id="rId30"/>
    <p:sldId id="298" r:id="rId31"/>
    <p:sldId id="299" r:id="rId32"/>
    <p:sldId id="300" r:id="rId33"/>
    <p:sldId id="30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509" autoAdjust="0"/>
  </p:normalViewPr>
  <p:slideViewPr>
    <p:cSldViewPr snapToGrid="0">
      <p:cViewPr varScale="1">
        <p:scale>
          <a:sx n="102" d="100"/>
          <a:sy n="102" d="100"/>
        </p:scale>
        <p:origin x="7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91E3B2-8971-484F-9C51-5ACD21CB44ED}" type="datetimeFigureOut">
              <a:rPr lang="en-GB" smtClean="0"/>
              <a:t>07/07/2022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A26602-169A-4897-A70F-0D3446DA0CE8}" type="slidenum">
              <a:rPr lang="en-GB" smtClean="0"/>
              <a:t>‹#›</a:t>
            </a:fld>
            <a:endParaRPr lang="en-GB"/>
          </a:p>
        </p:txBody>
      </p:sp>
    </p:spTree>
    <p:extLst>
      <p:ext uri="{BB962C8B-B14F-4D97-AF65-F5344CB8AC3E}">
        <p14:creationId xmlns:p14="http://schemas.microsoft.com/office/powerpoint/2010/main" val="265537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5</a:t>
            </a:fld>
            <a:endParaRPr lang="en-GB"/>
          </a:p>
        </p:txBody>
      </p:sp>
    </p:spTree>
    <p:extLst>
      <p:ext uri="{BB962C8B-B14F-4D97-AF65-F5344CB8AC3E}">
        <p14:creationId xmlns:p14="http://schemas.microsoft.com/office/powerpoint/2010/main" val="4038212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23</a:t>
            </a:fld>
            <a:endParaRPr lang="en-GB"/>
          </a:p>
        </p:txBody>
      </p:sp>
    </p:spTree>
    <p:extLst>
      <p:ext uri="{BB962C8B-B14F-4D97-AF65-F5344CB8AC3E}">
        <p14:creationId xmlns:p14="http://schemas.microsoft.com/office/powerpoint/2010/main" val="1487548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24</a:t>
            </a:fld>
            <a:endParaRPr lang="en-GB"/>
          </a:p>
        </p:txBody>
      </p:sp>
    </p:spTree>
    <p:extLst>
      <p:ext uri="{BB962C8B-B14F-4D97-AF65-F5344CB8AC3E}">
        <p14:creationId xmlns:p14="http://schemas.microsoft.com/office/powerpoint/2010/main" val="1462044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25</a:t>
            </a:fld>
            <a:endParaRPr lang="en-GB" dirty="0"/>
          </a:p>
        </p:txBody>
      </p:sp>
    </p:spTree>
    <p:extLst>
      <p:ext uri="{BB962C8B-B14F-4D97-AF65-F5344CB8AC3E}">
        <p14:creationId xmlns:p14="http://schemas.microsoft.com/office/powerpoint/2010/main" val="4000202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26</a:t>
            </a:fld>
            <a:endParaRPr lang="en-GB" dirty="0"/>
          </a:p>
        </p:txBody>
      </p:sp>
    </p:spTree>
    <p:extLst>
      <p:ext uri="{BB962C8B-B14F-4D97-AF65-F5344CB8AC3E}">
        <p14:creationId xmlns:p14="http://schemas.microsoft.com/office/powerpoint/2010/main" val="31265396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28</a:t>
            </a:fld>
            <a:endParaRPr lang="en-GB"/>
          </a:p>
        </p:txBody>
      </p:sp>
    </p:spTree>
    <p:extLst>
      <p:ext uri="{BB962C8B-B14F-4D97-AF65-F5344CB8AC3E}">
        <p14:creationId xmlns:p14="http://schemas.microsoft.com/office/powerpoint/2010/main" val="1280176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6</a:t>
            </a:fld>
            <a:endParaRPr lang="en-GB"/>
          </a:p>
        </p:txBody>
      </p:sp>
    </p:spTree>
    <p:extLst>
      <p:ext uri="{BB962C8B-B14F-4D97-AF65-F5344CB8AC3E}">
        <p14:creationId xmlns:p14="http://schemas.microsoft.com/office/powerpoint/2010/main" val="225015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7</a:t>
            </a:fld>
            <a:endParaRPr lang="en-GB"/>
          </a:p>
        </p:txBody>
      </p:sp>
    </p:spTree>
    <p:extLst>
      <p:ext uri="{BB962C8B-B14F-4D97-AF65-F5344CB8AC3E}">
        <p14:creationId xmlns:p14="http://schemas.microsoft.com/office/powerpoint/2010/main" val="617988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10</a:t>
            </a:fld>
            <a:endParaRPr lang="en-GB"/>
          </a:p>
        </p:txBody>
      </p:sp>
    </p:spTree>
    <p:extLst>
      <p:ext uri="{BB962C8B-B14F-4D97-AF65-F5344CB8AC3E}">
        <p14:creationId xmlns:p14="http://schemas.microsoft.com/office/powerpoint/2010/main" val="273544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13</a:t>
            </a:fld>
            <a:endParaRPr lang="en-GB" dirty="0"/>
          </a:p>
        </p:txBody>
      </p:sp>
    </p:spTree>
    <p:extLst>
      <p:ext uri="{BB962C8B-B14F-4D97-AF65-F5344CB8AC3E}">
        <p14:creationId xmlns:p14="http://schemas.microsoft.com/office/powerpoint/2010/main" val="1231379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90B305-BC72-4EA7-9586-83C3F47423FD}" type="slidenum">
              <a:rPr lang="en-GB" smtClean="0"/>
              <a:t>17</a:t>
            </a:fld>
            <a:endParaRPr lang="en-GB" dirty="0"/>
          </a:p>
        </p:txBody>
      </p:sp>
    </p:spTree>
    <p:extLst>
      <p:ext uri="{BB962C8B-B14F-4D97-AF65-F5344CB8AC3E}">
        <p14:creationId xmlns:p14="http://schemas.microsoft.com/office/powerpoint/2010/main" val="2863016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19</a:t>
            </a:fld>
            <a:endParaRPr lang="en-GB"/>
          </a:p>
        </p:txBody>
      </p:sp>
    </p:spTree>
    <p:extLst>
      <p:ext uri="{BB962C8B-B14F-4D97-AF65-F5344CB8AC3E}">
        <p14:creationId xmlns:p14="http://schemas.microsoft.com/office/powerpoint/2010/main" val="1707018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21</a:t>
            </a:fld>
            <a:endParaRPr lang="en-GB"/>
          </a:p>
        </p:txBody>
      </p:sp>
    </p:spTree>
    <p:extLst>
      <p:ext uri="{BB962C8B-B14F-4D97-AF65-F5344CB8AC3E}">
        <p14:creationId xmlns:p14="http://schemas.microsoft.com/office/powerpoint/2010/main" val="1154156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22</a:t>
            </a:fld>
            <a:endParaRPr lang="en-GB"/>
          </a:p>
        </p:txBody>
      </p:sp>
    </p:spTree>
    <p:extLst>
      <p:ext uri="{BB962C8B-B14F-4D97-AF65-F5344CB8AC3E}">
        <p14:creationId xmlns:p14="http://schemas.microsoft.com/office/powerpoint/2010/main" val="1436326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9F10-CF0A-4E5A-9D45-5E33EE09E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F357B-DD76-4198-BA8B-4C514FCB8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65DB78-26CF-410E-876C-E69855234FDF}"/>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1D378C8B-BEF9-4618-B27A-1CBCCDE918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B8933E-F3FE-4D21-BE9E-8EAA39E1DCD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104317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96D1-C816-4E25-B25C-5542C4B618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CE1E17-1A1A-4087-917C-C7E2B8E346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1BAD2-BD38-4A78-8F2B-101D2851652E}"/>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36965C10-6153-452F-AA4C-8CF31816C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336FE-BFF2-401A-B5C2-A268B2A2E71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294494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4DC8F-DA1C-4F33-8D77-D4855A81C7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E270DB-D3E3-4A74-AF6E-243E0AECA1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391E44-D7F7-49CC-B0C6-C646138139C2}"/>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59662B84-F31E-4401-8132-857A0953AB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CEF696-E0DD-4DE8-85AC-DE12A8CDA099}"/>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95121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27E6-0DF7-4513-A976-208EAAD07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BBAFD5-3553-48D7-BF74-6061C18F3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BACB1-3F99-4F1A-9903-3B9D88C888F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BE00BACE-B214-4184-A8F1-5C1D46D1F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0F7937-93FD-41F6-9191-679464C8035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8593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5D25-6B72-4EBE-9832-02946FB67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DAA245-98D6-4311-9BB8-AE4BBE66AB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553E3-B49F-4133-A09E-653A4F5EDB0B}"/>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3EDFFB80-8707-4593-B30A-E9FAED0CC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BD8F87-7E75-49BF-B4E5-36C2BA73F8C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2183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C880-0ED2-4775-8204-4A6815B88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759DF-2986-4EC3-A226-90F32DA1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53D8B-634F-4566-A7D6-A7FFA6BB9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7C1C52-500B-4EB3-B488-436E955F4ED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14BDD32E-B0B6-49D6-A1BC-6BB481BB9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F36231-1E5D-4693-87D2-4828E393F2D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9644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0BFD-0FC1-4095-B093-A1B48AD30E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21CB5D-AA47-4537-BF03-4056FEB39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DFE8C-2FED-4992-8DB2-5EC67B0E9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94D1F-43FD-4F17-9966-FDB1BEEA6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5DFBA-B108-43EF-B804-66011B3DD5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A6D3F-E18D-46BD-A999-E835EEEC8C97}"/>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8" name="Footer Placeholder 7">
            <a:extLst>
              <a:ext uri="{FF2B5EF4-FFF2-40B4-BE49-F238E27FC236}">
                <a16:creationId xmlns:a16="http://schemas.microsoft.com/office/drawing/2014/main" id="{93AA1F10-1ED7-4402-BBFF-81689B0000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2BED36-5CF1-4CD5-97C6-88D602DCE82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654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96B9-9BF8-44F2-850F-431E7998D5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D6B741-CD37-4D06-88C7-79EA8C101466}"/>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4" name="Footer Placeholder 3">
            <a:extLst>
              <a:ext uri="{FF2B5EF4-FFF2-40B4-BE49-F238E27FC236}">
                <a16:creationId xmlns:a16="http://schemas.microsoft.com/office/drawing/2014/main" id="{F3A820FC-3E8B-41A4-BE6C-C2F246AABF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ED2AE4-1D38-4EB4-A0C2-E91FCA9365F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30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917D7-4841-4685-B544-B0649BDC0FC4}"/>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3" name="Footer Placeholder 2">
            <a:extLst>
              <a:ext uri="{FF2B5EF4-FFF2-40B4-BE49-F238E27FC236}">
                <a16:creationId xmlns:a16="http://schemas.microsoft.com/office/drawing/2014/main" id="{99761F8D-AA61-4A57-A16A-0DFEDB7142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E8B7C1-9FA6-48CF-B007-1DFFD072E07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5564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B90-C0B3-48D1-AC28-8AE5F4968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768069-87EC-4AC0-ACB9-138385C8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12E562-62C0-40B2-8135-F907BADD1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36CEC-D8AA-44BE-B29C-634DCB6ED2C8}"/>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630881CC-36EF-4AB7-9C79-41F339E6FF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28EF9B-97D0-4387-9114-5E6AA64763C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12153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53F1-02B7-421F-BB5B-D5F7A9504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0E94B5-D9DE-48D4-B99A-34000E440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4D3834-F9E9-446F-A80E-332C9DA9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888556-1975-4196-BBF2-D89E2CDBC620}"/>
              </a:ext>
            </a:extLst>
          </p:cNvPr>
          <p:cNvSpPr>
            <a:spLocks noGrp="1"/>
          </p:cNvSpPr>
          <p:nvPr>
            <p:ph type="dt" sz="half" idx="10"/>
          </p:nvPr>
        </p:nvSpPr>
        <p:spPr/>
        <p:txBody>
          <a:bodyPr/>
          <a:lstStyle/>
          <a:p>
            <a:fld id="{9A9EC46B-8F6C-444E-B8A2-C16EB8304E9C}" type="datetimeFigureOut">
              <a:rPr lang="en-GB" smtClean="0"/>
              <a:t>07/07/2022</a:t>
            </a:fld>
            <a:endParaRPr lang="en-GB"/>
          </a:p>
        </p:txBody>
      </p:sp>
      <p:sp>
        <p:nvSpPr>
          <p:cNvPr id="6" name="Footer Placeholder 5">
            <a:extLst>
              <a:ext uri="{FF2B5EF4-FFF2-40B4-BE49-F238E27FC236}">
                <a16:creationId xmlns:a16="http://schemas.microsoft.com/office/drawing/2014/main" id="{2B46B8A2-2C72-4885-B17D-71D5A65F2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E9A44-E1B9-4D4D-8B30-4DE1F38E6A9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73067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8B28B-825A-4C38-BB71-7FFB5BF2A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0703-5006-4222-8E18-D0347922F6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2FDCA-A92B-4567-AD5D-CEDDC1916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C46B-8F6C-444E-B8A2-C16EB8304E9C}" type="datetimeFigureOut">
              <a:rPr lang="en-GB" smtClean="0"/>
              <a:t>07/07/2022</a:t>
            </a:fld>
            <a:endParaRPr lang="en-GB"/>
          </a:p>
        </p:txBody>
      </p:sp>
      <p:sp>
        <p:nvSpPr>
          <p:cNvPr id="5" name="Footer Placeholder 4">
            <a:extLst>
              <a:ext uri="{FF2B5EF4-FFF2-40B4-BE49-F238E27FC236}">
                <a16:creationId xmlns:a16="http://schemas.microsoft.com/office/drawing/2014/main" id="{FA4FEDA4-924F-4158-AD52-A89210069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AD2F284-2318-4A6C-9907-20DA88C20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A651D-2EC7-4AB5-84EA-75885D1BFE61}" type="slidenum">
              <a:rPr lang="en-GB" smtClean="0"/>
              <a:t>‹#›</a:t>
            </a:fld>
            <a:endParaRPr lang="en-GB"/>
          </a:p>
        </p:txBody>
      </p:sp>
    </p:spTree>
    <p:extLst>
      <p:ext uri="{BB962C8B-B14F-4D97-AF65-F5344CB8AC3E}">
        <p14:creationId xmlns:p14="http://schemas.microsoft.com/office/powerpoint/2010/main" val="286942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196656" y="77177"/>
            <a:ext cx="9795638" cy="1114380"/>
          </a:xfrm>
        </p:spPr>
        <p:txBody>
          <a:bodyPr>
            <a:normAutofit/>
          </a:bodyPr>
          <a:lstStyle/>
          <a:p>
            <a:r>
              <a:rPr lang="en-GB" sz="2400" dirty="0">
                <a:solidFill>
                  <a:schemeClr val="accent1"/>
                </a:solidFill>
              </a:rPr>
              <a:t>Mind Management Skills Workshops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959169" y="1191557"/>
            <a:ext cx="10270612" cy="943119"/>
          </a:xfrm>
        </p:spPr>
        <p:txBody>
          <a:bodyPr>
            <a:noAutofit/>
          </a:bodyPr>
          <a:lstStyle/>
          <a:p>
            <a:r>
              <a:rPr lang="en-GB" sz="6600" dirty="0">
                <a:solidFill>
                  <a:schemeClr val="accent1">
                    <a:lumMod val="75000"/>
                  </a:schemeClr>
                </a:solidFill>
              </a:rPr>
              <a:t>Introduction: </a:t>
            </a:r>
          </a:p>
          <a:p>
            <a:r>
              <a:rPr lang="en-GB" sz="6600" dirty="0">
                <a:solidFill>
                  <a:schemeClr val="accent1">
                    <a:lumMod val="75000"/>
                  </a:schemeClr>
                </a:solidFill>
              </a:rPr>
              <a:t>Noticing When We Are Stuck</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tretch>
            <a:fillRect/>
          </a:stretch>
        </p:blipFill>
        <p:spPr bwMode="auto">
          <a:xfrm>
            <a:off x="181234" y="3351596"/>
            <a:ext cx="5828261" cy="25585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505" y="3596337"/>
            <a:ext cx="5828261" cy="2069032"/>
          </a:xfrm>
          <a:prstGeom prst="rect">
            <a:avLst/>
          </a:prstGeom>
        </p:spPr>
      </p:pic>
    </p:spTree>
    <p:extLst>
      <p:ext uri="{BB962C8B-B14F-4D97-AF65-F5344CB8AC3E}">
        <p14:creationId xmlns:p14="http://schemas.microsoft.com/office/powerpoint/2010/main" val="136666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627982" y="2957737"/>
            <a:ext cx="1654343" cy="369332"/>
          </a:xfrm>
          <a:prstGeom prst="rect">
            <a:avLst/>
          </a:prstGeom>
          <a:noFill/>
          <a:ln w="34925">
            <a:solidFill>
              <a:schemeClr val="accent1"/>
            </a:solidFill>
          </a:ln>
        </p:spPr>
        <p:txBody>
          <a:bodyPr wrap="square" rtlCol="0">
            <a:spAutoFit/>
          </a:bodyPr>
          <a:lstStyle/>
          <a:p>
            <a:pPr algn="ctr"/>
            <a:r>
              <a:rPr lang="en-GB" dirty="0"/>
              <a:t>Thoughts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31429" y="4747736"/>
            <a:ext cx="1654343" cy="369332"/>
          </a:xfrm>
          <a:prstGeom prst="rect">
            <a:avLst/>
          </a:prstGeom>
          <a:noFill/>
          <a:ln w="34925">
            <a:solidFill>
              <a:srgbClr val="FFC000"/>
            </a:solidFill>
          </a:ln>
        </p:spPr>
        <p:txBody>
          <a:bodyPr wrap="square" rtlCol="0">
            <a:spAutoFit/>
          </a:bodyPr>
          <a:lstStyle/>
          <a:p>
            <a:pPr algn="ctr"/>
            <a:r>
              <a:rPr lang="en-GB" dirty="0"/>
              <a:t>Emotions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973639" y="4747736"/>
            <a:ext cx="1654343" cy="369332"/>
          </a:xfrm>
          <a:prstGeom prst="rect">
            <a:avLst/>
          </a:prstGeom>
          <a:noFill/>
          <a:ln w="34925">
            <a:solidFill>
              <a:srgbClr val="FF0000"/>
            </a:solidFill>
          </a:ln>
        </p:spPr>
        <p:txBody>
          <a:bodyPr wrap="square" rtlCol="0">
            <a:spAutoFit/>
          </a:bodyPr>
          <a:lstStyle/>
          <a:p>
            <a:pPr algn="ctr"/>
            <a:r>
              <a:rPr lang="en-GB" dirty="0"/>
              <a:t>Behaviour</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531429" y="3476600"/>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117068"/>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521007" y="34766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6863950" y="1918861"/>
            <a:ext cx="1654343" cy="369332"/>
          </a:xfrm>
          <a:prstGeom prst="rect">
            <a:avLst/>
          </a:prstGeom>
          <a:noFill/>
          <a:ln w="34925">
            <a:solidFill>
              <a:srgbClr val="92D050"/>
            </a:solidFill>
          </a:ln>
        </p:spPr>
        <p:txBody>
          <a:bodyPr wrap="square" rtlCol="0">
            <a:spAutoFit/>
          </a:bodyPr>
          <a:lstStyle/>
          <a:p>
            <a:pPr algn="ctr"/>
            <a:r>
              <a:rPr lang="en-GB" dirty="0"/>
              <a:t>Trigger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5618962" y="2357286"/>
            <a:ext cx="954076" cy="40587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585788" y="956267"/>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spTree>
    <p:extLst>
      <p:ext uri="{BB962C8B-B14F-4D97-AF65-F5344CB8AC3E}">
        <p14:creationId xmlns:p14="http://schemas.microsoft.com/office/powerpoint/2010/main" val="2166943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456845" y="1716745"/>
            <a:ext cx="2058812" cy="923330"/>
          </a:xfrm>
          <a:prstGeom prst="rect">
            <a:avLst/>
          </a:prstGeom>
          <a:noFill/>
          <a:ln w="34925">
            <a:solidFill>
              <a:schemeClr val="accent1"/>
            </a:solidFill>
          </a:ln>
        </p:spPr>
        <p:txBody>
          <a:bodyPr wrap="square" rtlCol="0">
            <a:spAutoFit/>
          </a:bodyPr>
          <a:lstStyle/>
          <a:p>
            <a:pPr algn="ctr"/>
            <a:r>
              <a:rPr lang="en-GB" dirty="0"/>
              <a:t>“I’m not good enough to get a good job”</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15657" y="4824330"/>
            <a:ext cx="1654343" cy="369332"/>
          </a:xfrm>
          <a:prstGeom prst="rect">
            <a:avLst/>
          </a:prstGeom>
          <a:noFill/>
          <a:ln w="34925">
            <a:solidFill>
              <a:srgbClr val="FFC000"/>
            </a:solidFill>
          </a:ln>
        </p:spPr>
        <p:txBody>
          <a:bodyPr wrap="square" rtlCol="0">
            <a:spAutoFit/>
          </a:bodyPr>
          <a:lstStyle/>
          <a:p>
            <a:pPr algn="ctr"/>
            <a:r>
              <a:rPr lang="en-GB" dirty="0"/>
              <a:t>Feel low</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354425" y="4418569"/>
            <a:ext cx="2333877" cy="1200329"/>
          </a:xfrm>
          <a:prstGeom prst="rect">
            <a:avLst/>
          </a:prstGeom>
          <a:noFill/>
          <a:ln w="34925">
            <a:solidFill>
              <a:srgbClr val="FF0000"/>
            </a:solidFill>
          </a:ln>
        </p:spPr>
        <p:txBody>
          <a:bodyPr wrap="square" rtlCol="0">
            <a:spAutoFit/>
          </a:bodyPr>
          <a:lstStyle/>
          <a:p>
            <a:pPr algn="ctr"/>
            <a:r>
              <a:rPr lang="en-GB" dirty="0"/>
              <a:t>Withdraw from housemates, stop doing things I would normally do</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739398" y="3126172"/>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5008996"/>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474372" y="3126172"/>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7694059" y="1278083"/>
            <a:ext cx="2565840" cy="646331"/>
          </a:xfrm>
          <a:prstGeom prst="rect">
            <a:avLst/>
          </a:prstGeom>
          <a:noFill/>
          <a:ln w="34925">
            <a:solidFill>
              <a:srgbClr val="92D050"/>
            </a:solidFill>
          </a:ln>
        </p:spPr>
        <p:txBody>
          <a:bodyPr wrap="square" rtlCol="0">
            <a:spAutoFit/>
          </a:bodyPr>
          <a:lstStyle/>
          <a:p>
            <a:pPr algn="ctr"/>
            <a:r>
              <a:rPr lang="en-GB" dirty="0"/>
              <a:t>Finding out I didn’t get a desired job I applied for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6731804" y="1664338"/>
            <a:ext cx="746107" cy="39167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85A104D7-8C53-4257-86B9-6B161F1BA845}"/>
              </a:ext>
            </a:extLst>
          </p:cNvPr>
          <p:cNvSpPr txBox="1">
            <a:spLocks/>
          </p:cNvSpPr>
          <p:nvPr/>
        </p:nvSpPr>
        <p:spPr>
          <a:xfrm>
            <a:off x="2610368" y="573674"/>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pic>
        <p:nvPicPr>
          <p:cNvPr id="14" name="Picture 13" descr="A picture containing icon&#10;&#10;Description automatically generated">
            <a:extLst>
              <a:ext uri="{FF2B5EF4-FFF2-40B4-BE49-F238E27FC236}">
                <a16:creationId xmlns:a16="http://schemas.microsoft.com/office/drawing/2014/main" id="{08F0905D-D533-41DD-9665-D0E8BEA0948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56493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1" name="TextBox 10">
            <a:extLst>
              <a:ext uri="{FF2B5EF4-FFF2-40B4-BE49-F238E27FC236}">
                <a16:creationId xmlns:a16="http://schemas.microsoft.com/office/drawing/2014/main" id="{27F82763-D481-4C03-A7C8-4EE9CE76387D}"/>
              </a:ext>
            </a:extLst>
          </p:cNvPr>
          <p:cNvSpPr txBox="1"/>
          <p:nvPr/>
        </p:nvSpPr>
        <p:spPr>
          <a:xfrm>
            <a:off x="4357726" y="2314144"/>
            <a:ext cx="2058812" cy="646331"/>
          </a:xfrm>
          <a:prstGeom prst="rect">
            <a:avLst/>
          </a:prstGeom>
          <a:noFill/>
          <a:ln w="34925">
            <a:solidFill>
              <a:schemeClr val="accent1"/>
            </a:solidFill>
          </a:ln>
        </p:spPr>
        <p:txBody>
          <a:bodyPr wrap="square" rtlCol="0">
            <a:spAutoFit/>
          </a:bodyPr>
          <a:lstStyle/>
          <a:p>
            <a:pPr algn="ctr"/>
            <a:r>
              <a:rPr lang="en-GB" dirty="0"/>
              <a:t>“I’ve messed this up, I can’t do this”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580925" y="4755006"/>
            <a:ext cx="1654343" cy="646331"/>
          </a:xfrm>
          <a:prstGeom prst="rect">
            <a:avLst/>
          </a:prstGeom>
          <a:noFill/>
          <a:ln w="34925">
            <a:solidFill>
              <a:srgbClr val="FFC000"/>
            </a:solidFill>
          </a:ln>
        </p:spPr>
        <p:txBody>
          <a:bodyPr wrap="square" rtlCol="0">
            <a:spAutoFit/>
          </a:bodyPr>
          <a:lstStyle/>
          <a:p>
            <a:pPr algn="ctr"/>
            <a:r>
              <a:rPr lang="en-GB" dirty="0"/>
              <a:t>Feel anxious, overwhelmed </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352025" y="4478007"/>
            <a:ext cx="2333877" cy="923330"/>
          </a:xfrm>
          <a:prstGeom prst="rect">
            <a:avLst/>
          </a:prstGeom>
          <a:noFill/>
          <a:ln w="34925">
            <a:solidFill>
              <a:srgbClr val="FF0000"/>
            </a:solidFill>
          </a:ln>
        </p:spPr>
        <p:txBody>
          <a:bodyPr wrap="square" rtlCol="0">
            <a:spAutoFit/>
          </a:bodyPr>
          <a:lstStyle/>
          <a:p>
            <a:pPr algn="ctr"/>
            <a:r>
              <a:rPr lang="en-GB" dirty="0"/>
              <a:t>Put off starting the amendments, distract with other things </a:t>
            </a:r>
          </a:p>
        </p:txBody>
      </p:sp>
      <p:cxnSp>
        <p:nvCxnSpPr>
          <p:cNvPr id="17" name="Straight Arrow Connector 16">
            <a:extLst>
              <a:ext uri="{FF2B5EF4-FFF2-40B4-BE49-F238E27FC236}">
                <a16:creationId xmlns:a16="http://schemas.microsoft.com/office/drawing/2014/main" id="{97B32AEE-892F-4526-B707-E9B864404FB6}"/>
              </a:ext>
            </a:extLst>
          </p:cNvPr>
          <p:cNvCxnSpPr/>
          <p:nvPr/>
        </p:nvCxnSpPr>
        <p:spPr>
          <a:xfrm>
            <a:off x="6820463" y="3436158"/>
            <a:ext cx="665042"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1D16BA0-D777-48E2-B25F-B9A10E343823}"/>
              </a:ext>
            </a:extLst>
          </p:cNvPr>
          <p:cNvCxnSpPr/>
          <p:nvPr/>
        </p:nvCxnSpPr>
        <p:spPr>
          <a:xfrm flipH="1">
            <a:off x="4845669" y="4939672"/>
            <a:ext cx="1468073"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A1CE6B51-3239-4956-A2C9-47FDBD99AC39}"/>
              </a:ext>
            </a:extLst>
          </p:cNvPr>
          <p:cNvCxnSpPr/>
          <p:nvPr/>
        </p:nvCxnSpPr>
        <p:spPr>
          <a:xfrm flipV="1">
            <a:off x="3320532" y="3429000"/>
            <a:ext cx="559605" cy="9731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D27140E-C32E-4A62-8ED5-832A033D6C68}"/>
              </a:ext>
            </a:extLst>
          </p:cNvPr>
          <p:cNvSpPr txBox="1"/>
          <p:nvPr/>
        </p:nvSpPr>
        <p:spPr>
          <a:xfrm>
            <a:off x="7735156" y="1456663"/>
            <a:ext cx="2301393" cy="923330"/>
          </a:xfrm>
          <a:prstGeom prst="rect">
            <a:avLst/>
          </a:prstGeom>
          <a:noFill/>
          <a:ln w="34925">
            <a:solidFill>
              <a:srgbClr val="92D050"/>
            </a:solidFill>
          </a:ln>
        </p:spPr>
        <p:txBody>
          <a:bodyPr wrap="square" rtlCol="0">
            <a:spAutoFit/>
          </a:bodyPr>
          <a:lstStyle/>
          <a:p>
            <a:pPr algn="ctr"/>
            <a:r>
              <a:rPr lang="en-GB" dirty="0"/>
              <a:t>Receiving a critical email from my Supervisor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flipH="1">
            <a:off x="6661989" y="1906898"/>
            <a:ext cx="746107" cy="39167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itle 1">
            <a:extLst>
              <a:ext uri="{FF2B5EF4-FFF2-40B4-BE49-F238E27FC236}">
                <a16:creationId xmlns:a16="http://schemas.microsoft.com/office/drawing/2014/main" id="{D9981199-7729-4F53-B843-C81775D166D8}"/>
              </a:ext>
            </a:extLst>
          </p:cNvPr>
          <p:cNvSpPr txBox="1">
            <a:spLocks/>
          </p:cNvSpPr>
          <p:nvPr/>
        </p:nvSpPr>
        <p:spPr>
          <a:xfrm>
            <a:off x="2610368" y="573674"/>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a:t>
            </a:r>
          </a:p>
        </p:txBody>
      </p:sp>
      <p:pic>
        <p:nvPicPr>
          <p:cNvPr id="14" name="Picture 13" descr="A picture containing icon&#10;&#10;Description automatically generated">
            <a:extLst>
              <a:ext uri="{FF2B5EF4-FFF2-40B4-BE49-F238E27FC236}">
                <a16:creationId xmlns:a16="http://schemas.microsoft.com/office/drawing/2014/main" id="{3FB3BE13-72BD-4E02-97B1-DA0E129FB533}"/>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775746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1888511"/>
            <a:ext cx="9144000" cy="4245161"/>
          </a:xfrm>
        </p:spPr>
        <p:txBody>
          <a:bodyPr>
            <a:normAutofit/>
          </a:bodyPr>
          <a:lstStyle/>
          <a:p>
            <a:pPr algn="l"/>
            <a:r>
              <a:rPr lang="en-GB" dirty="0"/>
              <a:t>In small groups of 2 or 3, consider an example of a time that you felt stressed, anxious or low. Choose an example that is not too uncomfortable to reflect on and consider:</a:t>
            </a:r>
          </a:p>
          <a:p>
            <a:pPr marL="342900" indent="-342900" algn="l">
              <a:buFontTx/>
              <a:buChar char="-"/>
            </a:pPr>
            <a:r>
              <a:rPr lang="en-GB" dirty="0"/>
              <a:t>What situation, event or “trigger” was happening at the time?</a:t>
            </a:r>
          </a:p>
          <a:p>
            <a:pPr marL="342900" indent="-342900" algn="l">
              <a:buFontTx/>
              <a:buChar char="-"/>
            </a:pPr>
            <a:r>
              <a:rPr lang="en-GB" dirty="0"/>
              <a:t>What thoughts were going through your mind then?</a:t>
            </a:r>
          </a:p>
          <a:p>
            <a:pPr marL="342900" indent="-342900" algn="l">
              <a:buFontTx/>
              <a:buChar char="-"/>
            </a:pPr>
            <a:r>
              <a:rPr lang="en-GB" dirty="0"/>
              <a:t>How did those thoughts make you feel? (emotionally and/or physically)</a:t>
            </a:r>
          </a:p>
          <a:p>
            <a:pPr marL="342900" indent="-342900" algn="l">
              <a:buFontTx/>
              <a:buChar char="-"/>
            </a:pPr>
            <a:r>
              <a:rPr lang="en-GB" dirty="0"/>
              <a:t>How did the way you were feeling make you behave? What did you do at the time?</a:t>
            </a:r>
          </a:p>
          <a:p>
            <a:pPr marL="342900" indent="-342900" algn="l">
              <a:buFontTx/>
              <a:buChar char="-"/>
            </a:pPr>
            <a:r>
              <a:rPr lang="en-GB" dirty="0"/>
              <a:t>Were you in a “vicious cycle?”</a:t>
            </a:r>
          </a:p>
          <a:p>
            <a:pPr marL="342900" indent="-342900" algn="l">
              <a:buFontTx/>
              <a:buChar char="-"/>
            </a:pPr>
            <a:endParaRPr lang="en-GB" dirty="0"/>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2EB9200-2200-4301-AD8F-1215BA135D11}"/>
              </a:ext>
            </a:extLst>
          </p:cNvPr>
          <p:cNvSpPr>
            <a:spLocks noGrp="1"/>
          </p:cNvSpPr>
          <p:nvPr>
            <p:ph type="ctrTitle"/>
          </p:nvPr>
        </p:nvSpPr>
        <p:spPr>
          <a:xfrm>
            <a:off x="2882019" y="1021540"/>
            <a:ext cx="6158630" cy="866971"/>
          </a:xfrm>
        </p:spPr>
        <p:txBody>
          <a:bodyPr>
            <a:normAutofit/>
          </a:bodyPr>
          <a:lstStyle/>
          <a:p>
            <a:r>
              <a:rPr lang="en-GB" sz="4000" dirty="0">
                <a:solidFill>
                  <a:schemeClr val="accent1">
                    <a:lumMod val="75000"/>
                  </a:schemeClr>
                </a:solidFill>
              </a:rPr>
              <a:t>Over to you</a:t>
            </a:r>
          </a:p>
        </p:txBody>
      </p:sp>
    </p:spTree>
    <p:extLst>
      <p:ext uri="{BB962C8B-B14F-4D97-AF65-F5344CB8AC3E}">
        <p14:creationId xmlns:p14="http://schemas.microsoft.com/office/powerpoint/2010/main" val="3971669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The power of “noticing”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4351338"/>
          </a:xfrm>
        </p:spPr>
        <p:txBody>
          <a:bodyPr/>
          <a:lstStyle/>
          <a:p>
            <a:r>
              <a:rPr lang="en-GB" dirty="0"/>
              <a:t>Thinking something, and noticing that you are having a thought can be very different experiences</a:t>
            </a:r>
          </a:p>
          <a:p>
            <a:r>
              <a:rPr lang="en-GB" dirty="0"/>
              <a:t>Noticing your thoughts can help you to step back and reflect on what your mind is doing, rather than being embroiled in unhelpful thoughts</a:t>
            </a:r>
          </a:p>
          <a:p>
            <a:pPr lvl="1"/>
            <a:r>
              <a:rPr lang="en-GB" dirty="0"/>
              <a:t>Becoming aware of the thought</a:t>
            </a:r>
          </a:p>
          <a:p>
            <a:pPr lvl="1"/>
            <a:r>
              <a:rPr lang="en-GB" dirty="0"/>
              <a:t>Experiencing it less intensely</a:t>
            </a:r>
          </a:p>
          <a:p>
            <a:pPr lvl="1"/>
            <a:r>
              <a:rPr lang="en-GB" dirty="0"/>
              <a:t>Being aware of it without engaging fully in it</a:t>
            </a:r>
          </a:p>
          <a:p>
            <a:pPr lvl="1"/>
            <a:r>
              <a:rPr lang="en-GB" dirty="0"/>
              <a:t>Seeing it for what it is – an event in your mind, rather than an objective fact</a:t>
            </a:r>
          </a:p>
          <a:p>
            <a:pPr lvl="1"/>
            <a:r>
              <a:rPr lang="en-GB" dirty="0"/>
              <a:t>This can allow us to respond differently to our vicious cycles</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6741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5147142" y="379172"/>
            <a:ext cx="2444622" cy="1325563"/>
          </a:xfrm>
        </p:spPr>
        <p:txBody>
          <a:bodyPr>
            <a:normAutofit/>
          </a:bodyPr>
          <a:lstStyle/>
          <a:p>
            <a:r>
              <a:rPr lang="en-GB" sz="4000" dirty="0">
                <a:solidFill>
                  <a:srgbClr val="0070C0"/>
                </a:solidFill>
              </a:rPr>
              <a:t>The River</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a:t>Psychological Therapies Training and Research Clinic; School of Psychology</a:t>
            </a:r>
            <a:endParaRPr lang="en-GB" sz="1600" dirty="0"/>
          </a:p>
        </p:txBody>
      </p:sp>
      <p:pic>
        <p:nvPicPr>
          <p:cNvPr id="1026" name="Picture 2" descr="River Stock Photos And Images - 123RF">
            <a:extLst>
              <a:ext uri="{FF2B5EF4-FFF2-40B4-BE49-F238E27FC236}">
                <a16:creationId xmlns:a16="http://schemas.microsoft.com/office/drawing/2014/main" id="{258FBC9D-9B16-497A-85AD-8137E3773B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4655" y="2000250"/>
            <a:ext cx="428625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owning Businessman Stock Photo - Download Image Now - iStock">
            <a:extLst>
              <a:ext uri="{FF2B5EF4-FFF2-40B4-BE49-F238E27FC236}">
                <a16:creationId xmlns:a16="http://schemas.microsoft.com/office/drawing/2014/main" id="{4275E1E2-BB8B-48B7-AE58-E70E6C0BFF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4294" y="1916906"/>
            <a:ext cx="4534068" cy="302418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 picture containing icon&#10;&#10;Description automatically generated">
            <a:extLst>
              <a:ext uri="{FF2B5EF4-FFF2-40B4-BE49-F238E27FC236}">
                <a16:creationId xmlns:a16="http://schemas.microsoft.com/office/drawing/2014/main" id="{B879F053-34AB-4862-935A-A423FDC9C78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766019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sp>
        <p:nvSpPr>
          <p:cNvPr id="10" name="Oval 9">
            <a:extLst>
              <a:ext uri="{FF2B5EF4-FFF2-40B4-BE49-F238E27FC236}">
                <a16:creationId xmlns:a16="http://schemas.microsoft.com/office/drawing/2014/main" id="{34E34223-14DB-4076-A6B6-BDDA797B801D}"/>
              </a:ext>
            </a:extLst>
          </p:cNvPr>
          <p:cNvSpPr/>
          <p:nvPr/>
        </p:nvSpPr>
        <p:spPr>
          <a:xfrm>
            <a:off x="1351384" y="1003041"/>
            <a:ext cx="9489232" cy="4851918"/>
          </a:xfrm>
          <a:prstGeom prst="ellipse">
            <a:avLst/>
          </a:prstGeom>
          <a:noFill/>
          <a:ln w="349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5E7B66CA-FD3B-4510-AD59-4F60A86C7553}"/>
              </a:ext>
            </a:extLst>
          </p:cNvPr>
          <p:cNvSpPr txBox="1"/>
          <p:nvPr/>
        </p:nvSpPr>
        <p:spPr>
          <a:xfrm>
            <a:off x="4161453" y="1278293"/>
            <a:ext cx="2531706" cy="646331"/>
          </a:xfrm>
          <a:prstGeom prst="rect">
            <a:avLst/>
          </a:prstGeom>
          <a:noFill/>
        </p:spPr>
        <p:txBody>
          <a:bodyPr wrap="square" rtlCol="0">
            <a:spAutoFit/>
          </a:bodyPr>
          <a:lstStyle/>
          <a:p>
            <a:r>
              <a:rPr lang="en-GB" dirty="0"/>
              <a:t>“What if I mess up this assignment?”</a:t>
            </a:r>
          </a:p>
        </p:txBody>
      </p:sp>
      <p:sp>
        <p:nvSpPr>
          <p:cNvPr id="13" name="TextBox 12">
            <a:extLst>
              <a:ext uri="{FF2B5EF4-FFF2-40B4-BE49-F238E27FC236}">
                <a16:creationId xmlns:a16="http://schemas.microsoft.com/office/drawing/2014/main" id="{F2E0174D-8C8E-4F2B-B3C8-BA672298C125}"/>
              </a:ext>
            </a:extLst>
          </p:cNvPr>
          <p:cNvSpPr txBox="1"/>
          <p:nvPr/>
        </p:nvSpPr>
        <p:spPr>
          <a:xfrm>
            <a:off x="2345094" y="2724677"/>
            <a:ext cx="2531706" cy="646331"/>
          </a:xfrm>
          <a:prstGeom prst="rect">
            <a:avLst/>
          </a:prstGeom>
          <a:noFill/>
        </p:spPr>
        <p:txBody>
          <a:bodyPr wrap="square" rtlCol="0">
            <a:spAutoFit/>
          </a:bodyPr>
          <a:lstStyle/>
          <a:p>
            <a:r>
              <a:rPr lang="en-GB" dirty="0"/>
              <a:t>“She always seems to know more than me”</a:t>
            </a:r>
          </a:p>
        </p:txBody>
      </p:sp>
      <p:sp>
        <p:nvSpPr>
          <p:cNvPr id="15" name="TextBox 14">
            <a:extLst>
              <a:ext uri="{FF2B5EF4-FFF2-40B4-BE49-F238E27FC236}">
                <a16:creationId xmlns:a16="http://schemas.microsoft.com/office/drawing/2014/main" id="{7C96EF3E-5EBE-44D3-BCE4-CFAF9E2D6DE4}"/>
              </a:ext>
            </a:extLst>
          </p:cNvPr>
          <p:cNvSpPr txBox="1"/>
          <p:nvPr/>
        </p:nvSpPr>
        <p:spPr>
          <a:xfrm>
            <a:off x="3337249" y="4189383"/>
            <a:ext cx="2108718" cy="369332"/>
          </a:xfrm>
          <a:prstGeom prst="rect">
            <a:avLst/>
          </a:prstGeom>
          <a:noFill/>
        </p:spPr>
        <p:txBody>
          <a:bodyPr wrap="square" rtlCol="0">
            <a:spAutoFit/>
          </a:bodyPr>
          <a:lstStyle/>
          <a:p>
            <a:r>
              <a:rPr lang="en-GB" dirty="0"/>
              <a:t>“I’m terrible at this!”</a:t>
            </a:r>
          </a:p>
        </p:txBody>
      </p:sp>
      <p:sp>
        <p:nvSpPr>
          <p:cNvPr id="17" name="TextBox 16">
            <a:extLst>
              <a:ext uri="{FF2B5EF4-FFF2-40B4-BE49-F238E27FC236}">
                <a16:creationId xmlns:a16="http://schemas.microsoft.com/office/drawing/2014/main" id="{7D3E4730-89F4-4319-9DEC-C3FFC232DD57}"/>
              </a:ext>
            </a:extLst>
          </p:cNvPr>
          <p:cNvSpPr txBox="1"/>
          <p:nvPr/>
        </p:nvSpPr>
        <p:spPr>
          <a:xfrm>
            <a:off x="7085044" y="1924624"/>
            <a:ext cx="2531706" cy="923330"/>
          </a:xfrm>
          <a:prstGeom prst="rect">
            <a:avLst/>
          </a:prstGeom>
          <a:noFill/>
        </p:spPr>
        <p:txBody>
          <a:bodyPr wrap="square" rtlCol="0">
            <a:spAutoFit/>
          </a:bodyPr>
          <a:lstStyle/>
          <a:p>
            <a:r>
              <a:rPr lang="en-GB" dirty="0"/>
              <a:t>“I’m never going to be able to answer their questions…”</a:t>
            </a:r>
          </a:p>
        </p:txBody>
      </p:sp>
      <p:sp>
        <p:nvSpPr>
          <p:cNvPr id="19" name="TextBox 18">
            <a:extLst>
              <a:ext uri="{FF2B5EF4-FFF2-40B4-BE49-F238E27FC236}">
                <a16:creationId xmlns:a16="http://schemas.microsoft.com/office/drawing/2014/main" id="{03176CE3-F462-41F1-8676-3CB689BBF0C0}"/>
              </a:ext>
            </a:extLst>
          </p:cNvPr>
          <p:cNvSpPr txBox="1"/>
          <p:nvPr/>
        </p:nvSpPr>
        <p:spPr>
          <a:xfrm>
            <a:off x="6599853" y="4374049"/>
            <a:ext cx="2531706" cy="646331"/>
          </a:xfrm>
          <a:prstGeom prst="rect">
            <a:avLst/>
          </a:prstGeom>
          <a:noFill/>
        </p:spPr>
        <p:txBody>
          <a:bodyPr wrap="square" rtlCol="0">
            <a:spAutoFit/>
          </a:bodyPr>
          <a:lstStyle/>
          <a:p>
            <a:r>
              <a:rPr lang="en-GB" dirty="0"/>
              <a:t>“I’m never going to have enough time to finish”</a:t>
            </a:r>
          </a:p>
        </p:txBody>
      </p:sp>
      <p:sp>
        <p:nvSpPr>
          <p:cNvPr id="20" name="Multiplication Sign 19">
            <a:extLst>
              <a:ext uri="{FF2B5EF4-FFF2-40B4-BE49-F238E27FC236}">
                <a16:creationId xmlns:a16="http://schemas.microsoft.com/office/drawing/2014/main" id="{7F59F036-6559-4992-AF46-3872106CF358}"/>
              </a:ext>
            </a:extLst>
          </p:cNvPr>
          <p:cNvSpPr/>
          <p:nvPr/>
        </p:nvSpPr>
        <p:spPr>
          <a:xfrm>
            <a:off x="5702557" y="1728681"/>
            <a:ext cx="317241" cy="317241"/>
          </a:xfrm>
          <a:prstGeom prst="mathMultiply">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Multiplication Sign 21">
            <a:extLst>
              <a:ext uri="{FF2B5EF4-FFF2-40B4-BE49-F238E27FC236}">
                <a16:creationId xmlns:a16="http://schemas.microsoft.com/office/drawing/2014/main" id="{49550E7A-4F0D-4A5D-A827-BACCF3D4F79A}"/>
              </a:ext>
            </a:extLst>
          </p:cNvPr>
          <p:cNvSpPr/>
          <p:nvPr/>
        </p:nvSpPr>
        <p:spPr>
          <a:xfrm>
            <a:off x="4404049" y="3179739"/>
            <a:ext cx="317241" cy="317241"/>
          </a:xfrm>
          <a:prstGeom prst="mathMultiply">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Multiplication Sign 23">
            <a:extLst>
              <a:ext uri="{FF2B5EF4-FFF2-40B4-BE49-F238E27FC236}">
                <a16:creationId xmlns:a16="http://schemas.microsoft.com/office/drawing/2014/main" id="{D21E8168-5666-4771-B285-6CD78EC5F9FA}"/>
              </a:ext>
            </a:extLst>
          </p:cNvPr>
          <p:cNvSpPr/>
          <p:nvPr/>
        </p:nvSpPr>
        <p:spPr>
          <a:xfrm>
            <a:off x="5142726" y="3920123"/>
            <a:ext cx="317241" cy="317241"/>
          </a:xfrm>
          <a:prstGeom prst="mathMultiply">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Multiplication Sign 25">
            <a:extLst>
              <a:ext uri="{FF2B5EF4-FFF2-40B4-BE49-F238E27FC236}">
                <a16:creationId xmlns:a16="http://schemas.microsoft.com/office/drawing/2014/main" id="{4DDF870A-760E-4FF8-A5A5-A043E9CC2198}"/>
              </a:ext>
            </a:extLst>
          </p:cNvPr>
          <p:cNvSpPr/>
          <p:nvPr/>
        </p:nvSpPr>
        <p:spPr>
          <a:xfrm>
            <a:off x="7277885" y="4189383"/>
            <a:ext cx="317241" cy="317241"/>
          </a:xfrm>
          <a:prstGeom prst="mathMultiply">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Multiplication Sign 27">
            <a:extLst>
              <a:ext uri="{FF2B5EF4-FFF2-40B4-BE49-F238E27FC236}">
                <a16:creationId xmlns:a16="http://schemas.microsoft.com/office/drawing/2014/main" id="{ADE97764-9232-4446-9C6E-993DEAB06AA4}"/>
              </a:ext>
            </a:extLst>
          </p:cNvPr>
          <p:cNvSpPr/>
          <p:nvPr/>
        </p:nvSpPr>
        <p:spPr>
          <a:xfrm>
            <a:off x="8350897" y="2566056"/>
            <a:ext cx="317241" cy="317241"/>
          </a:xfrm>
          <a:prstGeom prst="mathMultiply">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Multiplication Sign 28">
            <a:extLst>
              <a:ext uri="{FF2B5EF4-FFF2-40B4-BE49-F238E27FC236}">
                <a16:creationId xmlns:a16="http://schemas.microsoft.com/office/drawing/2014/main" id="{4857E3CC-5749-4A4B-82C7-F0152DBFDBC8}"/>
              </a:ext>
            </a:extLst>
          </p:cNvPr>
          <p:cNvSpPr/>
          <p:nvPr/>
        </p:nvSpPr>
        <p:spPr>
          <a:xfrm>
            <a:off x="2625096" y="5759325"/>
            <a:ext cx="317241" cy="317241"/>
          </a:xfrm>
          <a:prstGeom prst="mathMultiply">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8B31F4AA-D999-416E-9826-AF940CB3D44E}"/>
              </a:ext>
            </a:extLst>
          </p:cNvPr>
          <p:cNvSpPr txBox="1"/>
          <p:nvPr/>
        </p:nvSpPr>
        <p:spPr>
          <a:xfrm>
            <a:off x="564310" y="5393294"/>
            <a:ext cx="2531706" cy="923330"/>
          </a:xfrm>
          <a:prstGeom prst="rect">
            <a:avLst/>
          </a:prstGeom>
          <a:noFill/>
        </p:spPr>
        <p:txBody>
          <a:bodyPr wrap="square" rtlCol="0">
            <a:spAutoFit/>
          </a:bodyPr>
          <a:lstStyle/>
          <a:p>
            <a:r>
              <a:rPr lang="en-GB" dirty="0"/>
              <a:t>“I am noticing that I am having the thought that…”</a:t>
            </a:r>
          </a:p>
        </p:txBody>
      </p:sp>
      <p:pic>
        <p:nvPicPr>
          <p:cNvPr id="18" name="Picture 17" descr="A picture containing icon&#10;&#10;Description automatically generated">
            <a:extLst>
              <a:ext uri="{FF2B5EF4-FFF2-40B4-BE49-F238E27FC236}">
                <a16:creationId xmlns:a16="http://schemas.microsoft.com/office/drawing/2014/main" id="{657B939A-62A4-4D00-956D-9670B9F8A34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3572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9" grpId="0"/>
      <p:bldP spid="20" grpId="0" animBg="1"/>
      <p:bldP spid="22" grpId="0" animBg="1"/>
      <p:bldP spid="24" grpId="0" animBg="1"/>
      <p:bldP spid="26" grpId="0" animBg="1"/>
      <p:bldP spid="28" grpId="0" animBg="1"/>
      <p:bldP spid="29" grpId="0" animBg="1"/>
      <p:bldP spid="3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122363"/>
            <a:ext cx="9144000" cy="747534"/>
          </a:xfrm>
        </p:spPr>
        <p:txBody>
          <a:bodyPr>
            <a:normAutofit/>
          </a:bodyPr>
          <a:lstStyle/>
          <a:p>
            <a:r>
              <a:rPr lang="en-GB" sz="4000" dirty="0">
                <a:solidFill>
                  <a:schemeClr val="accent1">
                    <a:lumMod val="75000"/>
                  </a:schemeClr>
                </a:solidFill>
              </a:rPr>
              <a:t>The Importance of Thoughts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854504"/>
            <a:ext cx="9144000" cy="1655762"/>
          </a:xfrm>
        </p:spPr>
        <p:txBody>
          <a:bodyPr/>
          <a:lstStyle/>
          <a:p>
            <a:r>
              <a:rPr lang="en-GB" sz="3600" i="1" dirty="0"/>
              <a:t>“The mind is its own place, and in itself, can make heaven of hell, and a hell of heaven” – John Milton</a:t>
            </a:r>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724059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598965"/>
            <a:ext cx="9144000" cy="1001235"/>
          </a:xfrm>
        </p:spPr>
        <p:txBody>
          <a:bodyPr>
            <a:normAutofit/>
          </a:bodyPr>
          <a:lstStyle/>
          <a:p>
            <a:r>
              <a:rPr lang="en-GB" sz="4000" dirty="0">
                <a:solidFill>
                  <a:schemeClr val="accent1">
                    <a:lumMod val="75000"/>
                  </a:schemeClr>
                </a:solidFill>
              </a:rPr>
              <a:t>The Importance of Thoughts</a:t>
            </a:r>
            <a:endParaRPr lang="en-GB" sz="4000" dirty="0"/>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985380" y="2158445"/>
            <a:ext cx="9144000" cy="3625906"/>
          </a:xfrm>
        </p:spPr>
        <p:txBody>
          <a:bodyPr>
            <a:normAutofit/>
          </a:bodyPr>
          <a:lstStyle/>
          <a:p>
            <a:pPr marL="342900" indent="-342900" algn="l">
              <a:buFont typeface="Arial" panose="020B0604020202020204" pitchFamily="34" charset="0"/>
              <a:buChar char="•"/>
            </a:pPr>
            <a:r>
              <a:rPr lang="en-GB" dirty="0"/>
              <a:t>50,000 – 70,000 thoughts a day – most of which just appear in our mind, they are automatic </a:t>
            </a:r>
          </a:p>
          <a:p>
            <a:pPr marL="342900" indent="-342900" algn="l">
              <a:buFont typeface="Arial" panose="020B0604020202020204" pitchFamily="34" charset="0"/>
              <a:buChar char="•"/>
            </a:pPr>
            <a:r>
              <a:rPr lang="en-GB" dirty="0"/>
              <a:t>Thoughts appear to be our voice of reality or “facts”</a:t>
            </a:r>
          </a:p>
          <a:p>
            <a:pPr marL="342900" indent="-342900" algn="l">
              <a:buFont typeface="Arial" panose="020B0604020202020204" pitchFamily="34" charset="0"/>
              <a:buChar char="•"/>
            </a:pPr>
            <a:r>
              <a:rPr lang="en-GB" dirty="0"/>
              <a:t>It is our thoughts and interpretations of events, situations and ourselves that informs our emotional and behavioural responses – not the events themselves </a:t>
            </a:r>
          </a:p>
          <a:p>
            <a:pPr marL="342900" indent="-342900" algn="l">
              <a:buFont typeface="Arial" panose="020B0604020202020204" pitchFamily="34" charset="0"/>
              <a:buChar char="•"/>
            </a:pPr>
            <a:r>
              <a:rPr lang="en-GB" dirty="0"/>
              <a:t>Thoughts can be unhelpful or untrue</a:t>
            </a:r>
          </a:p>
          <a:p>
            <a:pPr marL="342900" indent="-342900" algn="l">
              <a:buFont typeface="Arial" panose="020B0604020202020204" pitchFamily="34" charset="0"/>
              <a:buChar char="•"/>
            </a:pPr>
            <a:r>
              <a:rPr lang="en-GB" dirty="0"/>
              <a:t>We will explore common unhelpful patterns of thinking</a:t>
            </a:r>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9699394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7095A8B7-7F41-48E6-AA7B-2869F8392A4F}"/>
              </a:ext>
            </a:extLst>
          </p:cNvPr>
          <p:cNvSpPr>
            <a:spLocks noGrp="1"/>
          </p:cNvSpPr>
          <p:nvPr>
            <p:ph type="ctrTitle"/>
          </p:nvPr>
        </p:nvSpPr>
        <p:spPr>
          <a:xfrm>
            <a:off x="1524000" y="360562"/>
            <a:ext cx="9144000" cy="1001235"/>
          </a:xfrm>
        </p:spPr>
        <p:txBody>
          <a:bodyPr>
            <a:normAutofit/>
          </a:bodyPr>
          <a:lstStyle/>
          <a:p>
            <a:r>
              <a:rPr lang="en-GB" sz="4000" dirty="0">
                <a:solidFill>
                  <a:schemeClr val="accent1">
                    <a:lumMod val="75000"/>
                  </a:schemeClr>
                </a:solidFill>
              </a:rPr>
              <a:t>Unhelpful Thought Patterns</a:t>
            </a:r>
            <a:endParaRPr lang="en-GB" sz="4000" dirty="0"/>
          </a:p>
        </p:txBody>
      </p:sp>
      <p:sp>
        <p:nvSpPr>
          <p:cNvPr id="2" name="TextBox 1">
            <a:extLst>
              <a:ext uri="{FF2B5EF4-FFF2-40B4-BE49-F238E27FC236}">
                <a16:creationId xmlns:a16="http://schemas.microsoft.com/office/drawing/2014/main" id="{B6AD05A0-5A8C-4153-944D-797307841827}"/>
              </a:ext>
            </a:extLst>
          </p:cNvPr>
          <p:cNvSpPr txBox="1"/>
          <p:nvPr/>
        </p:nvSpPr>
        <p:spPr>
          <a:xfrm>
            <a:off x="325464" y="1640920"/>
            <a:ext cx="5770536" cy="5078313"/>
          </a:xfrm>
          <a:prstGeom prst="rect">
            <a:avLst/>
          </a:prstGeom>
          <a:noFill/>
        </p:spPr>
        <p:txBody>
          <a:bodyPr wrap="square" rtlCol="0">
            <a:spAutoFit/>
          </a:bodyPr>
          <a:lstStyle/>
          <a:p>
            <a:pPr marL="285750" indent="-285750">
              <a:buFont typeface="Arial" panose="020B0604020202020204" pitchFamily="34" charset="0"/>
              <a:buChar char="•"/>
            </a:pPr>
            <a:r>
              <a:rPr lang="en-GB" b="1" dirty="0">
                <a:solidFill>
                  <a:srgbClr val="0070C0"/>
                </a:solidFill>
              </a:rPr>
              <a:t>Mental Filter </a:t>
            </a:r>
            <a:r>
              <a:rPr lang="en-GB" dirty="0"/>
              <a:t>– When we notice only what the filter allows or wants us to notice, and we dismiss anything that doesn’t ‘fit’. I.e. when we think we are stupid, we look for evidence to support it</a:t>
            </a:r>
          </a:p>
          <a:p>
            <a:pPr marL="285750" indent="-285750">
              <a:buFont typeface="Arial" panose="020B0604020202020204" pitchFamily="34" charset="0"/>
              <a:buChar char="•"/>
            </a:pPr>
            <a:r>
              <a:rPr lang="en-GB" b="1" dirty="0">
                <a:solidFill>
                  <a:srgbClr val="0070C0"/>
                </a:solidFill>
              </a:rPr>
              <a:t>Prediction </a:t>
            </a:r>
            <a:r>
              <a:rPr lang="en-GB" dirty="0"/>
              <a:t>– Believing we know what the outcome of something will be or what will happen in the future. I.e. I will fail</a:t>
            </a:r>
          </a:p>
          <a:p>
            <a:pPr marL="285750" indent="-285750">
              <a:buFont typeface="Arial" panose="020B0604020202020204" pitchFamily="34" charset="0"/>
              <a:buChar char="•"/>
            </a:pPr>
            <a:r>
              <a:rPr lang="en-GB" b="1" dirty="0">
                <a:solidFill>
                  <a:srgbClr val="0070C0"/>
                </a:solidFill>
              </a:rPr>
              <a:t>Mind-Reading</a:t>
            </a:r>
            <a:r>
              <a:rPr lang="en-GB" dirty="0"/>
              <a:t> – Assuming we know what others are thinking (usually about us) i.e. they don’t like me</a:t>
            </a:r>
          </a:p>
          <a:p>
            <a:pPr marL="285750" indent="-285750">
              <a:buFont typeface="Arial" panose="020B0604020202020204" pitchFamily="34" charset="0"/>
              <a:buChar char="•"/>
            </a:pPr>
            <a:r>
              <a:rPr lang="en-GB" b="1" dirty="0">
                <a:solidFill>
                  <a:srgbClr val="0070C0"/>
                </a:solidFill>
              </a:rPr>
              <a:t>Compare and Despair </a:t>
            </a:r>
            <a:r>
              <a:rPr lang="en-GB" dirty="0"/>
              <a:t>– Seeing only the good and positive aspects in others, and getting upset when comparing ourselves negatively against them</a:t>
            </a:r>
          </a:p>
          <a:p>
            <a:pPr marL="285750" indent="-285750">
              <a:buFont typeface="Arial" panose="020B0604020202020204" pitchFamily="34" charset="0"/>
              <a:buChar char="•"/>
            </a:pPr>
            <a:r>
              <a:rPr lang="en-GB" b="1" dirty="0">
                <a:solidFill>
                  <a:srgbClr val="0070C0"/>
                </a:solidFill>
              </a:rPr>
              <a:t>Critical self </a:t>
            </a:r>
            <a:r>
              <a:rPr lang="en-GB" dirty="0"/>
              <a:t>– Putting ourselves down, self-criticism, blaming ourselves for events that are not entirely our responsibility</a:t>
            </a:r>
          </a:p>
          <a:p>
            <a:pPr marL="285750" indent="-285750">
              <a:buFont typeface="Arial" panose="020B0604020202020204" pitchFamily="34" charset="0"/>
              <a:buChar char="•"/>
            </a:pPr>
            <a:r>
              <a:rPr lang="en-GB" b="1" dirty="0" err="1">
                <a:solidFill>
                  <a:srgbClr val="0070C0"/>
                </a:solidFill>
              </a:rPr>
              <a:t>Should’s</a:t>
            </a:r>
            <a:r>
              <a:rPr lang="en-GB" b="1" dirty="0">
                <a:solidFill>
                  <a:srgbClr val="0070C0"/>
                </a:solidFill>
              </a:rPr>
              <a:t> and musts </a:t>
            </a:r>
            <a:r>
              <a:rPr lang="en-GB" dirty="0"/>
              <a:t>– Thinking ‘I should’ (‘or shouldn’t’) and I must.. i.e. I must put pressure on myself to meet expectations</a:t>
            </a:r>
          </a:p>
        </p:txBody>
      </p:sp>
      <p:sp>
        <p:nvSpPr>
          <p:cNvPr id="7" name="TextBox 6">
            <a:extLst>
              <a:ext uri="{FF2B5EF4-FFF2-40B4-BE49-F238E27FC236}">
                <a16:creationId xmlns:a16="http://schemas.microsoft.com/office/drawing/2014/main" id="{8993436B-3263-490A-B276-1BE489BF3478}"/>
              </a:ext>
            </a:extLst>
          </p:cNvPr>
          <p:cNvSpPr txBox="1"/>
          <p:nvPr/>
        </p:nvSpPr>
        <p:spPr>
          <a:xfrm>
            <a:off x="6096000" y="1640920"/>
            <a:ext cx="5770536" cy="4524315"/>
          </a:xfrm>
          <a:prstGeom prst="rect">
            <a:avLst/>
          </a:prstGeom>
          <a:noFill/>
        </p:spPr>
        <p:txBody>
          <a:bodyPr wrap="square" rtlCol="0">
            <a:spAutoFit/>
          </a:bodyPr>
          <a:lstStyle/>
          <a:p>
            <a:pPr marL="285750" indent="-285750">
              <a:buFont typeface="Arial" panose="020B0604020202020204" pitchFamily="34" charset="0"/>
              <a:buChar char="•"/>
            </a:pPr>
            <a:r>
              <a:rPr lang="en-GB" b="1" dirty="0">
                <a:solidFill>
                  <a:srgbClr val="0070C0"/>
                </a:solidFill>
              </a:rPr>
              <a:t>Judgements </a:t>
            </a:r>
            <a:r>
              <a:rPr lang="en-GB" dirty="0"/>
              <a:t>– Making evaluations or judgments about events, ourselves or others rather than describing what we may have evidence for</a:t>
            </a:r>
          </a:p>
          <a:p>
            <a:pPr marL="285750" indent="-285750">
              <a:buFont typeface="Arial" panose="020B0604020202020204" pitchFamily="34" charset="0"/>
              <a:buChar char="•"/>
            </a:pPr>
            <a:r>
              <a:rPr lang="en-GB" b="1" dirty="0">
                <a:solidFill>
                  <a:srgbClr val="0070C0"/>
                </a:solidFill>
              </a:rPr>
              <a:t>Emotional Reasoning </a:t>
            </a:r>
            <a:r>
              <a:rPr lang="en-GB" dirty="0"/>
              <a:t>– I feel bad so it must be bad i.e. I feel anxious so something bad is about to happen </a:t>
            </a:r>
          </a:p>
          <a:p>
            <a:pPr marL="285750" indent="-285750">
              <a:buFont typeface="Arial" panose="020B0604020202020204" pitchFamily="34" charset="0"/>
              <a:buChar char="•"/>
            </a:pPr>
            <a:r>
              <a:rPr lang="en-GB" b="1" dirty="0">
                <a:solidFill>
                  <a:srgbClr val="0070C0"/>
                </a:solidFill>
              </a:rPr>
              <a:t>Mountains and Molehills</a:t>
            </a:r>
            <a:r>
              <a:rPr lang="en-GB" dirty="0"/>
              <a:t> – Exaggerating the risk of danger or the negatives and minimising positives or how likely things will be to turn out</a:t>
            </a:r>
          </a:p>
          <a:p>
            <a:pPr marL="285750" indent="-285750">
              <a:buFont typeface="Arial" panose="020B0604020202020204" pitchFamily="34" charset="0"/>
              <a:buChar char="•"/>
            </a:pPr>
            <a:r>
              <a:rPr lang="en-GB" b="1" dirty="0">
                <a:solidFill>
                  <a:srgbClr val="0070C0"/>
                </a:solidFill>
              </a:rPr>
              <a:t>Catastrophising </a:t>
            </a:r>
            <a:r>
              <a:rPr lang="en-GB" dirty="0"/>
              <a:t>– Imagining and believing that the worst thing will happen </a:t>
            </a:r>
          </a:p>
          <a:p>
            <a:pPr marL="285750" indent="-285750">
              <a:buFont typeface="Arial" panose="020B0604020202020204" pitchFamily="34" charset="0"/>
              <a:buChar char="•"/>
            </a:pPr>
            <a:r>
              <a:rPr lang="en-GB" b="1" dirty="0">
                <a:solidFill>
                  <a:srgbClr val="0070C0"/>
                </a:solidFill>
              </a:rPr>
              <a:t>Black and white thinking </a:t>
            </a:r>
            <a:r>
              <a:rPr lang="en-GB" dirty="0"/>
              <a:t>– Believing that things or ourselves are good or bad, right or wrong with no in-between or middle ground</a:t>
            </a:r>
          </a:p>
          <a:p>
            <a:pPr marL="285750" indent="-285750">
              <a:buFont typeface="Arial" panose="020B0604020202020204" pitchFamily="34" charset="0"/>
              <a:buChar char="•"/>
            </a:pPr>
            <a:r>
              <a:rPr lang="en-GB" b="1" dirty="0">
                <a:solidFill>
                  <a:srgbClr val="0070C0"/>
                </a:solidFill>
              </a:rPr>
              <a:t>Memories </a:t>
            </a:r>
            <a:r>
              <a:rPr lang="en-GB" dirty="0"/>
              <a:t>– Current situations and events can trigger upsetting memories, leading us to believe that it is happening again which can cause distress</a:t>
            </a:r>
          </a:p>
        </p:txBody>
      </p:sp>
    </p:spTree>
    <p:extLst>
      <p:ext uri="{BB962C8B-B14F-4D97-AF65-F5344CB8AC3E}">
        <p14:creationId xmlns:p14="http://schemas.microsoft.com/office/powerpoint/2010/main" val="1191005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255593"/>
            <a:ext cx="9144000" cy="643933"/>
          </a:xfrm>
        </p:spPr>
        <p:txBody>
          <a:bodyPr>
            <a:normAutofit/>
          </a:bodyPr>
          <a:lstStyle/>
          <a:p>
            <a:r>
              <a:rPr lang="en-GB" sz="4000" dirty="0">
                <a:solidFill>
                  <a:schemeClr val="accent1">
                    <a:lumMod val="75000"/>
                  </a:schemeClr>
                </a:solidFill>
              </a:rPr>
              <a:t>Introduction to our series of workshops </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Our clinic – Psychological Therapies Training and Research Clinic</a:t>
            </a:r>
          </a:p>
          <a:p>
            <a:pPr marL="342900" indent="-342900" algn="l">
              <a:buFont typeface="Arial" panose="020B0604020202020204" pitchFamily="34" charset="0"/>
              <a:buChar char="•"/>
            </a:pPr>
            <a:r>
              <a:rPr lang="en-GB" dirty="0"/>
              <a:t>Our roles: Cognitive Behavioural Therapists and Clinical Psychologists</a:t>
            </a:r>
          </a:p>
          <a:p>
            <a:pPr marL="342900" indent="-342900" algn="l">
              <a:buFont typeface="Arial" panose="020B0604020202020204" pitchFamily="34" charset="0"/>
              <a:buChar char="•"/>
            </a:pPr>
            <a:r>
              <a:rPr lang="en-GB" dirty="0"/>
              <a:t>The purpose of these workshops – to reach a greater number of students experiencing common problems and stressors</a:t>
            </a:r>
          </a:p>
          <a:p>
            <a:pPr marL="342900" indent="-342900" algn="l">
              <a:buFont typeface="Arial" panose="020B0604020202020204" pitchFamily="34" charset="0"/>
              <a:buChar char="•"/>
            </a:pPr>
            <a:r>
              <a:rPr lang="en-GB" dirty="0"/>
              <a:t>To learn ways of overcoming these problems and improving wellbeing in doing so</a:t>
            </a:r>
          </a:p>
          <a:p>
            <a:pPr marL="800100" lvl="1" indent="-342900" algn="l">
              <a:buFont typeface="Arial" panose="020B0604020202020204" pitchFamily="34" charset="0"/>
              <a:buChar char="•"/>
            </a:pPr>
            <a:r>
              <a:rPr lang="en-GB" dirty="0"/>
              <a:t>Not “mental health problem” centred </a:t>
            </a:r>
          </a:p>
          <a:p>
            <a:pPr marL="800100" lvl="1" indent="-342900" algn="l">
              <a:buFont typeface="Arial" panose="020B0604020202020204" pitchFamily="34" charset="0"/>
              <a:buChar char="•"/>
            </a:pPr>
            <a:r>
              <a:rPr lang="en-GB" dirty="0"/>
              <a:t>Not “group therapy” programmes</a:t>
            </a:r>
          </a:p>
          <a:p>
            <a:pPr marL="342900" indent="-342900" algn="l">
              <a:buFont typeface="Arial" panose="020B0604020202020204" pitchFamily="34" charset="0"/>
              <a:buChar char="•"/>
            </a:pPr>
            <a:r>
              <a:rPr lang="en-GB" dirty="0"/>
              <a:t>Invitation to learn new skills and meet new people</a:t>
            </a:r>
          </a:p>
        </p:txBody>
      </p:sp>
    </p:spTree>
    <p:extLst>
      <p:ext uri="{BB962C8B-B14F-4D97-AF65-F5344CB8AC3E}">
        <p14:creationId xmlns:p14="http://schemas.microsoft.com/office/powerpoint/2010/main" val="2685204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5147142" y="379172"/>
            <a:ext cx="2444622" cy="1325563"/>
          </a:xfrm>
        </p:spPr>
        <p:txBody>
          <a:bodyPr>
            <a:normAutofit/>
          </a:bodyPr>
          <a:lstStyle/>
          <a:p>
            <a:r>
              <a:rPr lang="en-GB" sz="4000" dirty="0">
                <a:solidFill>
                  <a:srgbClr val="0070C0"/>
                </a:solidFill>
              </a:rPr>
              <a:t>The River</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a:t>Psychological Therapies Training and Research Clinic; School of Psychology</a:t>
            </a:r>
            <a:endParaRPr lang="en-GB" sz="1600" dirty="0"/>
          </a:p>
        </p:txBody>
      </p:sp>
      <p:pic>
        <p:nvPicPr>
          <p:cNvPr id="1026" name="Picture 2" descr="River Stock Photos And Images - 123RF">
            <a:extLst>
              <a:ext uri="{FF2B5EF4-FFF2-40B4-BE49-F238E27FC236}">
                <a16:creationId xmlns:a16="http://schemas.microsoft.com/office/drawing/2014/main" id="{258FBC9D-9B16-497A-85AD-8137E3773B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4655" y="2000250"/>
            <a:ext cx="428625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owning Businessman Stock Photo - Download Image Now - iStock">
            <a:extLst>
              <a:ext uri="{FF2B5EF4-FFF2-40B4-BE49-F238E27FC236}">
                <a16:creationId xmlns:a16="http://schemas.microsoft.com/office/drawing/2014/main" id="{4275E1E2-BB8B-48B7-AE58-E70E6C0BFF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4294" y="1916906"/>
            <a:ext cx="4534068" cy="302418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A picture containing icon&#10;&#10;Description automatically generated">
            <a:extLst>
              <a:ext uri="{FF2B5EF4-FFF2-40B4-BE49-F238E27FC236}">
                <a16:creationId xmlns:a16="http://schemas.microsoft.com/office/drawing/2014/main" id="{B879F053-34AB-4862-935A-A423FDC9C78B}"/>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363632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8" name="Title 1">
            <a:extLst>
              <a:ext uri="{FF2B5EF4-FFF2-40B4-BE49-F238E27FC236}">
                <a16:creationId xmlns:a16="http://schemas.microsoft.com/office/drawing/2014/main" id="{AAFDB648-14F5-4FE1-A063-3E5FD2AAEF6C}"/>
              </a:ext>
            </a:extLst>
          </p:cNvPr>
          <p:cNvSpPr>
            <a:spLocks noGrp="1"/>
          </p:cNvSpPr>
          <p:nvPr>
            <p:ph type="ctrTitle"/>
          </p:nvPr>
        </p:nvSpPr>
        <p:spPr>
          <a:xfrm>
            <a:off x="2668588" y="1082675"/>
            <a:ext cx="6751093" cy="643933"/>
          </a:xfrm>
        </p:spPr>
        <p:txBody>
          <a:bodyPr>
            <a:normAutofit fontScale="90000"/>
          </a:bodyPr>
          <a:lstStyle/>
          <a:p>
            <a:r>
              <a:rPr lang="en-GB" sz="4000" dirty="0">
                <a:solidFill>
                  <a:schemeClr val="accent1">
                    <a:lumMod val="75000"/>
                  </a:schemeClr>
                </a:solidFill>
              </a:rPr>
              <a:t>Exercise</a:t>
            </a:r>
            <a:br>
              <a:rPr lang="en-GB" sz="4000" dirty="0">
                <a:solidFill>
                  <a:schemeClr val="accent1">
                    <a:lumMod val="75000"/>
                  </a:schemeClr>
                </a:solidFill>
              </a:rPr>
            </a:br>
            <a:r>
              <a:rPr lang="en-GB" sz="4000" dirty="0">
                <a:solidFill>
                  <a:schemeClr val="accent1">
                    <a:lumMod val="75000"/>
                  </a:schemeClr>
                </a:solidFill>
              </a:rPr>
              <a:t>‘Ways we can distort our thinking’</a:t>
            </a:r>
          </a:p>
        </p:txBody>
      </p:sp>
      <p:sp>
        <p:nvSpPr>
          <p:cNvPr id="2" name="TextBox 1">
            <a:extLst>
              <a:ext uri="{FF2B5EF4-FFF2-40B4-BE49-F238E27FC236}">
                <a16:creationId xmlns:a16="http://schemas.microsoft.com/office/drawing/2014/main" id="{11F4A856-AA61-4B99-AD3F-6B7FD16108DF}"/>
              </a:ext>
            </a:extLst>
          </p:cNvPr>
          <p:cNvSpPr txBox="1"/>
          <p:nvPr/>
        </p:nvSpPr>
        <p:spPr>
          <a:xfrm>
            <a:off x="532909" y="2260689"/>
            <a:ext cx="8250148" cy="3139321"/>
          </a:xfrm>
          <a:prstGeom prst="rect">
            <a:avLst/>
          </a:prstGeom>
          <a:noFill/>
        </p:spPr>
        <p:txBody>
          <a:bodyPr wrap="square" rtlCol="0">
            <a:spAutoFit/>
          </a:bodyPr>
          <a:lstStyle/>
          <a:p>
            <a:r>
              <a:rPr lang="en-GB" dirty="0"/>
              <a:t>Going back into your groups, consider your thoughts from your vicious cycle and if they reflect a unhelpful thinking pattern/s</a:t>
            </a:r>
          </a:p>
          <a:p>
            <a:endParaRPr lang="en-GB" dirty="0"/>
          </a:p>
          <a:p>
            <a:r>
              <a:rPr lang="en-GB" dirty="0"/>
              <a:t>Consider:</a:t>
            </a:r>
          </a:p>
          <a:p>
            <a:pPr marL="285750" indent="-285750">
              <a:buFont typeface="Arial" panose="020B0604020202020204" pitchFamily="34" charset="0"/>
              <a:buChar char="•"/>
            </a:pPr>
            <a:r>
              <a:rPr lang="en-GB" dirty="0"/>
              <a:t>What kind of unhelpful pattern could these thoughts fit? </a:t>
            </a:r>
          </a:p>
          <a:p>
            <a:pPr marL="285750" indent="-285750">
              <a:buFont typeface="Arial" panose="020B0604020202020204" pitchFamily="34" charset="0"/>
              <a:buChar char="•"/>
            </a:pPr>
            <a:r>
              <a:rPr lang="en-GB" dirty="0"/>
              <a:t>How often do I find myself thinking in this particular pattern?</a:t>
            </a:r>
          </a:p>
          <a:p>
            <a:pPr marL="285750" indent="-285750">
              <a:buFont typeface="Arial" panose="020B0604020202020204" pitchFamily="34" charset="0"/>
              <a:buChar char="•"/>
            </a:pPr>
            <a:r>
              <a:rPr lang="en-GB" dirty="0"/>
              <a:t>Are there any other unhelpful thinking patterns that seem familiar to me in other situations?</a:t>
            </a:r>
          </a:p>
          <a:p>
            <a:pPr marL="285750" indent="-285750">
              <a:buFont typeface="Arial" panose="020B0604020202020204" pitchFamily="34" charset="0"/>
              <a:buChar char="•"/>
            </a:pPr>
            <a:r>
              <a:rPr lang="en-GB" dirty="0"/>
              <a:t>What kinds of situation or events make me likely to think in these patterns?</a:t>
            </a:r>
          </a:p>
          <a:p>
            <a:pPr marL="285750" indent="-285750">
              <a:buFont typeface="Arial" panose="020B0604020202020204" pitchFamily="34" charset="0"/>
              <a:buChar char="•"/>
            </a:pPr>
            <a:r>
              <a:rPr lang="en-GB" dirty="0"/>
              <a:t>If I am noticing that my thoughts likely reflect an unhelpful pattern, what would be a helpful way of responding to this situation? </a:t>
            </a:r>
          </a:p>
        </p:txBody>
      </p:sp>
      <p:pic>
        <p:nvPicPr>
          <p:cNvPr id="1028" name="Picture 4" descr="See the source image">
            <a:extLst>
              <a:ext uri="{FF2B5EF4-FFF2-40B4-BE49-F238E27FC236}">
                <a16:creationId xmlns:a16="http://schemas.microsoft.com/office/drawing/2014/main" id="{5C0A6F6D-FEA2-4241-A221-8D100B7285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61613" y="2842977"/>
            <a:ext cx="2099131" cy="3394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25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0" name="Subtitle 9">
            <a:extLst>
              <a:ext uri="{FF2B5EF4-FFF2-40B4-BE49-F238E27FC236}">
                <a16:creationId xmlns:a16="http://schemas.microsoft.com/office/drawing/2014/main" id="{AD37DF2F-D6D1-4AEC-A385-622CCBF71904}"/>
              </a:ext>
            </a:extLst>
          </p:cNvPr>
          <p:cNvSpPr>
            <a:spLocks noGrp="1"/>
          </p:cNvSpPr>
          <p:nvPr>
            <p:ph type="subTitle" idx="1"/>
          </p:nvPr>
        </p:nvSpPr>
        <p:spPr>
          <a:xfrm>
            <a:off x="1524000" y="1890445"/>
            <a:ext cx="9144000" cy="4161034"/>
          </a:xfrm>
        </p:spPr>
        <p:txBody>
          <a:bodyPr>
            <a:normAutofit/>
          </a:bodyPr>
          <a:lstStyle/>
          <a:p>
            <a:pPr algn="l"/>
            <a:r>
              <a:rPr lang="en-GB" b="1" i="1" dirty="0"/>
              <a:t>Don’t believe everything you think </a:t>
            </a:r>
          </a:p>
          <a:p>
            <a:pPr algn="l"/>
            <a:r>
              <a:rPr lang="en-GB" dirty="0"/>
              <a:t>Our thoughts are simply the way we </a:t>
            </a:r>
            <a:r>
              <a:rPr lang="en-GB" b="1" i="1" dirty="0"/>
              <a:t>interpret </a:t>
            </a:r>
            <a:r>
              <a:rPr lang="en-GB" dirty="0"/>
              <a:t>ourselves and our surroundings. When we believe our thoughts automatically, they can influence the way that we feel, and how we behave. </a:t>
            </a:r>
          </a:p>
          <a:p>
            <a:pPr algn="l"/>
            <a:r>
              <a:rPr lang="en-GB" dirty="0"/>
              <a:t>This becomes cyclical when the way we behave only further strengthens the way that we think…</a:t>
            </a:r>
          </a:p>
          <a:p>
            <a:pPr algn="l"/>
            <a:r>
              <a:rPr lang="en-GB" dirty="0"/>
              <a:t>Consider this… when you avoid something you are scared of… what happens to what you are scared of?</a:t>
            </a:r>
          </a:p>
          <a:p>
            <a:pPr algn="l"/>
            <a:r>
              <a:rPr lang="en-GB" dirty="0"/>
              <a:t>The skill of noticing and reflecting on your thoughts will give you more power over how to respond to them. </a:t>
            </a:r>
          </a:p>
          <a:p>
            <a:endParaRPr lang="en-GB" dirty="0"/>
          </a:p>
        </p:txBody>
      </p:sp>
      <p:sp>
        <p:nvSpPr>
          <p:cNvPr id="7" name="Title 1">
            <a:extLst>
              <a:ext uri="{FF2B5EF4-FFF2-40B4-BE49-F238E27FC236}">
                <a16:creationId xmlns:a16="http://schemas.microsoft.com/office/drawing/2014/main" id="{8B1055DA-8C7C-4CF7-BF6E-0DC7D6BB7D3C}"/>
              </a:ext>
            </a:extLst>
          </p:cNvPr>
          <p:cNvSpPr>
            <a:spLocks noGrp="1"/>
          </p:cNvSpPr>
          <p:nvPr>
            <p:ph type="ctrTitle"/>
          </p:nvPr>
        </p:nvSpPr>
        <p:spPr>
          <a:xfrm>
            <a:off x="1524000" y="598965"/>
            <a:ext cx="9144000" cy="1001235"/>
          </a:xfrm>
        </p:spPr>
        <p:txBody>
          <a:bodyPr>
            <a:normAutofit/>
          </a:bodyPr>
          <a:lstStyle/>
          <a:p>
            <a:r>
              <a:rPr lang="en-GB" sz="4000" dirty="0">
                <a:solidFill>
                  <a:schemeClr val="accent1">
                    <a:lumMod val="75000"/>
                  </a:schemeClr>
                </a:solidFill>
              </a:rPr>
              <a:t>The Importance of Thoughts</a:t>
            </a:r>
            <a:endParaRPr lang="en-GB" sz="4000" dirty="0"/>
          </a:p>
        </p:txBody>
      </p:sp>
    </p:spTree>
    <p:extLst>
      <p:ext uri="{BB962C8B-B14F-4D97-AF65-F5344CB8AC3E}">
        <p14:creationId xmlns:p14="http://schemas.microsoft.com/office/powerpoint/2010/main" val="6924845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E821B4F-410E-468A-9ACD-41C526505807}"/>
              </a:ext>
            </a:extLst>
          </p:cNvPr>
          <p:cNvSpPr>
            <a:spLocks noGrp="1"/>
          </p:cNvSpPr>
          <p:nvPr>
            <p:ph type="ctrTitle"/>
          </p:nvPr>
        </p:nvSpPr>
        <p:spPr>
          <a:xfrm>
            <a:off x="1524000" y="598965"/>
            <a:ext cx="9144000" cy="1001235"/>
          </a:xfrm>
        </p:spPr>
        <p:txBody>
          <a:bodyPr>
            <a:normAutofit/>
          </a:bodyPr>
          <a:lstStyle/>
          <a:p>
            <a:r>
              <a:rPr lang="en-GB" sz="4000" dirty="0">
                <a:solidFill>
                  <a:schemeClr val="accent1">
                    <a:lumMod val="75000"/>
                  </a:schemeClr>
                </a:solidFill>
              </a:rPr>
              <a:t>The Importance of Behaviours</a:t>
            </a:r>
            <a:endParaRPr lang="en-GB" sz="4000" dirty="0"/>
          </a:p>
        </p:txBody>
      </p:sp>
      <p:sp>
        <p:nvSpPr>
          <p:cNvPr id="9" name="Subtitle 9">
            <a:extLst>
              <a:ext uri="{FF2B5EF4-FFF2-40B4-BE49-F238E27FC236}">
                <a16:creationId xmlns:a16="http://schemas.microsoft.com/office/drawing/2014/main" id="{87981B01-EFCD-4A97-85E4-504E22DDA454}"/>
              </a:ext>
            </a:extLst>
          </p:cNvPr>
          <p:cNvSpPr>
            <a:spLocks noGrp="1"/>
          </p:cNvSpPr>
          <p:nvPr>
            <p:ph type="subTitle" idx="1"/>
          </p:nvPr>
        </p:nvSpPr>
        <p:spPr>
          <a:xfrm>
            <a:off x="1524000" y="1890445"/>
            <a:ext cx="9144000" cy="4161034"/>
          </a:xfrm>
        </p:spPr>
        <p:txBody>
          <a:bodyPr>
            <a:normAutofit/>
          </a:bodyPr>
          <a:lstStyle/>
          <a:p>
            <a:pPr algn="l"/>
            <a:r>
              <a:rPr lang="en-GB" dirty="0"/>
              <a:t>As discussed, the way we behave is influenced by our thoughts and feelings.</a:t>
            </a:r>
          </a:p>
          <a:p>
            <a:pPr algn="l"/>
            <a:r>
              <a:rPr lang="en-GB" dirty="0"/>
              <a:t>Our behaviours can also contribute to the way that we think and feel.</a:t>
            </a:r>
          </a:p>
          <a:p>
            <a:pPr algn="l"/>
            <a:r>
              <a:rPr lang="en-GB" dirty="0"/>
              <a:t>We want to learn to notice our behaviour and reflect on the consequences it causes:</a:t>
            </a:r>
          </a:p>
          <a:p>
            <a:pPr marL="342900" indent="-342900" algn="l">
              <a:buFontTx/>
              <a:buChar char="-"/>
            </a:pPr>
            <a:r>
              <a:rPr lang="en-GB" dirty="0"/>
              <a:t>For how we think</a:t>
            </a:r>
          </a:p>
          <a:p>
            <a:pPr marL="342900" indent="-342900" algn="l">
              <a:buFontTx/>
              <a:buChar char="-"/>
            </a:pPr>
            <a:r>
              <a:rPr lang="en-GB" dirty="0"/>
              <a:t>On how we feel</a:t>
            </a:r>
          </a:p>
          <a:p>
            <a:pPr marL="342900" indent="-342900" algn="l">
              <a:buFontTx/>
              <a:buChar char="-"/>
            </a:pPr>
            <a:r>
              <a:rPr lang="en-GB" dirty="0"/>
              <a:t>On the situation we are in</a:t>
            </a:r>
          </a:p>
        </p:txBody>
      </p:sp>
    </p:spTree>
    <p:extLst>
      <p:ext uri="{BB962C8B-B14F-4D97-AF65-F5344CB8AC3E}">
        <p14:creationId xmlns:p14="http://schemas.microsoft.com/office/powerpoint/2010/main" val="1637830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563105" y="2036709"/>
            <a:ext cx="5341749" cy="4222326"/>
          </a:xfrm>
        </p:spPr>
        <p:txBody>
          <a:bodyPr>
            <a:normAutofit lnSpcReduction="10000"/>
          </a:bodyPr>
          <a:lstStyle/>
          <a:p>
            <a:r>
              <a:rPr lang="en-GB" b="1" dirty="0">
                <a:solidFill>
                  <a:srgbClr val="0070C0"/>
                </a:solidFill>
              </a:rPr>
              <a:t>Active</a:t>
            </a:r>
            <a:endParaRPr lang="en-GB" dirty="0"/>
          </a:p>
          <a:p>
            <a:pPr marL="342900" indent="-342900" algn="l">
              <a:buFont typeface="Arial" panose="020B0604020202020204" pitchFamily="34" charset="0"/>
              <a:buChar char="•"/>
            </a:pPr>
            <a:r>
              <a:rPr lang="en-GB" dirty="0"/>
              <a:t>Over working, doing everything yourself</a:t>
            </a:r>
          </a:p>
          <a:p>
            <a:pPr marL="342900" indent="-342900" algn="l">
              <a:buFont typeface="Arial" panose="020B0604020202020204" pitchFamily="34" charset="0"/>
              <a:buChar char="•"/>
            </a:pPr>
            <a:r>
              <a:rPr lang="en-GB" dirty="0"/>
              <a:t>Gathering lots of information and preparing prior to attempting something</a:t>
            </a:r>
          </a:p>
          <a:p>
            <a:pPr marL="342900" indent="-342900" algn="l">
              <a:buFont typeface="Arial" panose="020B0604020202020204" pitchFamily="34" charset="0"/>
              <a:buChar char="•"/>
            </a:pPr>
            <a:r>
              <a:rPr lang="en-GB" dirty="0"/>
              <a:t>Going over and over work and/or other things, checking</a:t>
            </a:r>
          </a:p>
          <a:p>
            <a:pPr marL="342900" indent="-342900" algn="l">
              <a:buFont typeface="Arial" panose="020B0604020202020204" pitchFamily="34" charset="0"/>
              <a:buChar char="•"/>
            </a:pPr>
            <a:r>
              <a:rPr lang="en-GB" dirty="0"/>
              <a:t>Seeking reassurance</a:t>
            </a:r>
          </a:p>
          <a:p>
            <a:pPr marL="342900" indent="-342900" algn="l">
              <a:buFont typeface="Arial" panose="020B0604020202020204" pitchFamily="34" charset="0"/>
              <a:buChar char="•"/>
            </a:pPr>
            <a:r>
              <a:rPr lang="en-GB" dirty="0"/>
              <a:t>Taking control, perhaps doing things for others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E821B4F-410E-468A-9ACD-41C526505807}"/>
              </a:ext>
            </a:extLst>
          </p:cNvPr>
          <p:cNvSpPr>
            <a:spLocks noGrp="1"/>
          </p:cNvSpPr>
          <p:nvPr>
            <p:ph type="ctrTitle"/>
          </p:nvPr>
        </p:nvSpPr>
        <p:spPr>
          <a:xfrm>
            <a:off x="1524000" y="598965"/>
            <a:ext cx="9144000" cy="1001235"/>
          </a:xfrm>
        </p:spPr>
        <p:txBody>
          <a:bodyPr>
            <a:normAutofit/>
          </a:bodyPr>
          <a:lstStyle/>
          <a:p>
            <a:r>
              <a:rPr lang="en-GB" sz="4000" dirty="0">
                <a:solidFill>
                  <a:schemeClr val="accent1">
                    <a:lumMod val="75000"/>
                  </a:schemeClr>
                </a:solidFill>
              </a:rPr>
              <a:t>The Importance of Behaviours</a:t>
            </a:r>
            <a:endParaRPr lang="en-GB" sz="4000" dirty="0"/>
          </a:p>
        </p:txBody>
      </p:sp>
      <p:sp>
        <p:nvSpPr>
          <p:cNvPr id="8" name="Subtitle 2">
            <a:extLst>
              <a:ext uri="{FF2B5EF4-FFF2-40B4-BE49-F238E27FC236}">
                <a16:creationId xmlns:a16="http://schemas.microsoft.com/office/drawing/2014/main" id="{A8912EE1-AEB4-4AC9-8288-17AA5B6B82A0}"/>
              </a:ext>
            </a:extLst>
          </p:cNvPr>
          <p:cNvSpPr txBox="1">
            <a:spLocks/>
          </p:cNvSpPr>
          <p:nvPr/>
        </p:nvSpPr>
        <p:spPr>
          <a:xfrm>
            <a:off x="5904854" y="1995988"/>
            <a:ext cx="5341749" cy="42223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solidFill>
                  <a:srgbClr val="0070C0"/>
                </a:solidFill>
              </a:rPr>
              <a:t>Passive</a:t>
            </a:r>
            <a:endParaRPr lang="en-GB" dirty="0"/>
          </a:p>
          <a:p>
            <a:pPr marL="342900" indent="-342900" algn="l">
              <a:buFont typeface="Arial" panose="020B0604020202020204" pitchFamily="34" charset="0"/>
              <a:buChar char="•"/>
            </a:pPr>
            <a:r>
              <a:rPr lang="en-GB" dirty="0"/>
              <a:t>Procrastinate, put things off</a:t>
            </a:r>
          </a:p>
          <a:p>
            <a:pPr marL="342900" indent="-342900" algn="l">
              <a:buFont typeface="Arial" panose="020B0604020202020204" pitchFamily="34" charset="0"/>
              <a:buChar char="•"/>
            </a:pPr>
            <a:r>
              <a:rPr lang="en-GB" dirty="0"/>
              <a:t>Ruminating over past events rather than focusing on the here and now</a:t>
            </a:r>
          </a:p>
          <a:p>
            <a:pPr marL="342900" indent="-342900" algn="l">
              <a:buFont typeface="Arial" panose="020B0604020202020204" pitchFamily="34" charset="0"/>
              <a:buChar char="•"/>
            </a:pPr>
            <a:r>
              <a:rPr lang="en-GB" dirty="0"/>
              <a:t>Avoid fully committing to things</a:t>
            </a:r>
          </a:p>
          <a:p>
            <a:pPr marL="342900" indent="-342900" algn="l">
              <a:buFont typeface="Arial" panose="020B0604020202020204" pitchFamily="34" charset="0"/>
              <a:buChar char="•"/>
            </a:pPr>
            <a:r>
              <a:rPr lang="en-GB" dirty="0"/>
              <a:t>Finding ‘excuses’ to not to certain things</a:t>
            </a:r>
          </a:p>
        </p:txBody>
      </p:sp>
    </p:spTree>
    <p:extLst>
      <p:ext uri="{BB962C8B-B14F-4D97-AF65-F5344CB8AC3E}">
        <p14:creationId xmlns:p14="http://schemas.microsoft.com/office/powerpoint/2010/main" val="41224413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389335" y="649032"/>
            <a:ext cx="9144000" cy="704133"/>
          </a:xfrm>
        </p:spPr>
        <p:txBody>
          <a:bodyPr>
            <a:normAutofit/>
          </a:bodyPr>
          <a:lstStyle/>
          <a:p>
            <a:r>
              <a:rPr lang="en-GB" sz="4000" dirty="0">
                <a:solidFill>
                  <a:schemeClr val="accent1">
                    <a:lumMod val="50000"/>
                  </a:schemeClr>
                </a:solidFill>
              </a:rPr>
              <a:t>The importance of behaviours</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3" name="Rectangle 2">
            <a:extLst>
              <a:ext uri="{FF2B5EF4-FFF2-40B4-BE49-F238E27FC236}">
                <a16:creationId xmlns:a16="http://schemas.microsoft.com/office/drawing/2014/main" id="{E9221CFC-05E3-4033-BE59-9CE8E5B855F8}"/>
              </a:ext>
            </a:extLst>
          </p:cNvPr>
          <p:cNvSpPr/>
          <p:nvPr/>
        </p:nvSpPr>
        <p:spPr>
          <a:xfrm>
            <a:off x="1334294" y="2083909"/>
            <a:ext cx="3770334" cy="1528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Thought</a:t>
            </a:r>
          </a:p>
          <a:p>
            <a:pPr algn="ctr"/>
            <a:r>
              <a:rPr lang="en-GB" dirty="0"/>
              <a:t>“I am not good enough for this, my supervisor is going to find out I am a fraud”</a:t>
            </a:r>
          </a:p>
          <a:p>
            <a:pPr algn="ctr"/>
            <a:r>
              <a:rPr lang="en-GB" dirty="0"/>
              <a:t>Emotion: Anxious</a:t>
            </a:r>
          </a:p>
        </p:txBody>
      </p:sp>
      <p:sp>
        <p:nvSpPr>
          <p:cNvPr id="7" name="Rectangle 6">
            <a:extLst>
              <a:ext uri="{FF2B5EF4-FFF2-40B4-BE49-F238E27FC236}">
                <a16:creationId xmlns:a16="http://schemas.microsoft.com/office/drawing/2014/main" id="{32E6C591-BD8C-41F4-9EC5-6942DEC24F0E}"/>
              </a:ext>
            </a:extLst>
          </p:cNvPr>
          <p:cNvSpPr/>
          <p:nvPr/>
        </p:nvSpPr>
        <p:spPr>
          <a:xfrm>
            <a:off x="6132805" y="1566510"/>
            <a:ext cx="5484313" cy="234235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Possible Function (intended consequence)</a:t>
            </a:r>
          </a:p>
          <a:p>
            <a:pPr algn="ctr"/>
            <a:endParaRPr lang="en-GB" dirty="0"/>
          </a:p>
          <a:p>
            <a:pPr algn="ctr"/>
            <a:r>
              <a:rPr lang="en-GB" dirty="0"/>
              <a:t>If I think this way I will work harder, if I work harder I will not be exposed as a fraud</a:t>
            </a:r>
          </a:p>
          <a:p>
            <a:pPr algn="ctr"/>
            <a:endParaRPr lang="en-GB" dirty="0"/>
          </a:p>
          <a:p>
            <a:pPr algn="ctr"/>
            <a:r>
              <a:rPr lang="en-GB" dirty="0"/>
              <a:t>Get temporary relief from distress and uncomfortable thoughts</a:t>
            </a:r>
          </a:p>
        </p:txBody>
      </p:sp>
      <p:sp>
        <p:nvSpPr>
          <p:cNvPr id="8" name="Rectangle 7">
            <a:extLst>
              <a:ext uri="{FF2B5EF4-FFF2-40B4-BE49-F238E27FC236}">
                <a16:creationId xmlns:a16="http://schemas.microsoft.com/office/drawing/2014/main" id="{F86E7669-06A0-465F-9121-AACD8BA0BE00}"/>
              </a:ext>
            </a:extLst>
          </p:cNvPr>
          <p:cNvSpPr/>
          <p:nvPr/>
        </p:nvSpPr>
        <p:spPr>
          <a:xfrm>
            <a:off x="350730" y="4447117"/>
            <a:ext cx="4753898" cy="2116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u="sng" dirty="0"/>
              <a:t>Behaviour</a:t>
            </a:r>
          </a:p>
          <a:p>
            <a:pPr algn="ctr"/>
            <a:endParaRPr lang="en-GB" dirty="0"/>
          </a:p>
          <a:p>
            <a:pPr algn="ctr"/>
            <a:r>
              <a:rPr lang="en-GB" dirty="0"/>
              <a:t>Overcompensate, (more hours spent working) [approach behaviour]</a:t>
            </a:r>
          </a:p>
          <a:p>
            <a:pPr algn="ctr"/>
            <a:endParaRPr lang="en-GB" dirty="0"/>
          </a:p>
          <a:p>
            <a:pPr algn="ctr"/>
            <a:r>
              <a:rPr lang="en-GB" dirty="0"/>
              <a:t>Procrastinate, avoid task at hand [avoidance behaviour]</a:t>
            </a:r>
          </a:p>
        </p:txBody>
      </p:sp>
      <p:sp>
        <p:nvSpPr>
          <p:cNvPr id="5" name="Oval 4">
            <a:extLst>
              <a:ext uri="{FF2B5EF4-FFF2-40B4-BE49-F238E27FC236}">
                <a16:creationId xmlns:a16="http://schemas.microsoft.com/office/drawing/2014/main" id="{687600CA-B13D-47DA-B87D-7CBA7D81AED6}"/>
              </a:ext>
            </a:extLst>
          </p:cNvPr>
          <p:cNvSpPr/>
          <p:nvPr/>
        </p:nvSpPr>
        <p:spPr>
          <a:xfrm>
            <a:off x="6463898" y="4268955"/>
            <a:ext cx="4069437" cy="24728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i="1" dirty="0"/>
              <a:t>Unintended consequence</a:t>
            </a:r>
          </a:p>
          <a:p>
            <a:pPr algn="ctr"/>
            <a:endParaRPr lang="en-GB" dirty="0"/>
          </a:p>
          <a:p>
            <a:pPr algn="ctr"/>
            <a:r>
              <a:rPr lang="en-GB" dirty="0"/>
              <a:t>Burnout, anxiety, stress zone</a:t>
            </a:r>
          </a:p>
          <a:p>
            <a:pPr algn="ctr"/>
            <a:endParaRPr lang="en-GB" dirty="0"/>
          </a:p>
          <a:p>
            <a:pPr algn="ctr"/>
            <a:r>
              <a:rPr lang="en-GB" dirty="0"/>
              <a:t>Low Mood, negative thoughts. Task remains undone</a:t>
            </a:r>
          </a:p>
        </p:txBody>
      </p:sp>
      <p:cxnSp>
        <p:nvCxnSpPr>
          <p:cNvPr id="10" name="Straight Arrow Connector 9">
            <a:extLst>
              <a:ext uri="{FF2B5EF4-FFF2-40B4-BE49-F238E27FC236}">
                <a16:creationId xmlns:a16="http://schemas.microsoft.com/office/drawing/2014/main" id="{355079A0-2269-4C26-9B9B-5DA6971B267F}"/>
              </a:ext>
            </a:extLst>
          </p:cNvPr>
          <p:cNvCxnSpPr>
            <a:cxnSpLocks/>
          </p:cNvCxnSpPr>
          <p:nvPr/>
        </p:nvCxnSpPr>
        <p:spPr>
          <a:xfrm>
            <a:off x="3325932" y="3795385"/>
            <a:ext cx="0" cy="3643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C182E2FE-1B6C-4B45-8B53-A46C95C2465A}"/>
              </a:ext>
            </a:extLst>
          </p:cNvPr>
          <p:cNvCxnSpPr>
            <a:cxnSpLocks/>
          </p:cNvCxnSpPr>
          <p:nvPr/>
        </p:nvCxnSpPr>
        <p:spPr>
          <a:xfrm>
            <a:off x="5295388" y="5879100"/>
            <a:ext cx="9749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2C0F6BA-EA85-4DF0-A404-3D4933086884}"/>
              </a:ext>
            </a:extLst>
          </p:cNvPr>
          <p:cNvCxnSpPr/>
          <p:nvPr/>
        </p:nvCxnSpPr>
        <p:spPr>
          <a:xfrm flipV="1">
            <a:off x="5104628" y="3545396"/>
            <a:ext cx="856707" cy="7082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2892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334294" y="2104775"/>
            <a:ext cx="9144000" cy="3632146"/>
          </a:xfrm>
        </p:spPr>
        <p:txBody>
          <a:bodyPr>
            <a:normAutofit lnSpcReduction="10000"/>
          </a:bodyPr>
          <a:lstStyle/>
          <a:p>
            <a:r>
              <a:rPr lang="en-GB" dirty="0"/>
              <a:t>Look back at your earlier thoughts feelings and behaviours map, was your behaviour an avoidance or procrastination behaviour? or a doing/approach behaviour in response to your trigger? Is this typical of you?</a:t>
            </a:r>
          </a:p>
          <a:p>
            <a:endParaRPr lang="en-GB" dirty="0"/>
          </a:p>
          <a:p>
            <a:pPr algn="l"/>
            <a:r>
              <a:rPr lang="en-GB" dirty="0"/>
              <a:t>Using your hand out (3) in your groups of 3-4, consider:</a:t>
            </a:r>
          </a:p>
          <a:p>
            <a:pPr algn="l"/>
            <a:endParaRPr lang="en-GB" dirty="0"/>
          </a:p>
          <a:p>
            <a:pPr marL="342900" indent="-342900" algn="l">
              <a:buFont typeface="Arial" panose="020B0604020202020204" pitchFamily="34" charset="0"/>
              <a:buChar char="•"/>
            </a:pPr>
            <a:r>
              <a:rPr lang="en-GB" dirty="0"/>
              <a:t>What was the function of what you were doing?</a:t>
            </a:r>
          </a:p>
          <a:p>
            <a:pPr marL="800100" lvl="1" indent="-342900" algn="l">
              <a:buFont typeface="Arial" panose="020B0604020202020204" pitchFamily="34" charset="0"/>
              <a:buChar char="•"/>
            </a:pPr>
            <a:r>
              <a:rPr lang="en-GB" dirty="0"/>
              <a:t>What was your intention in this behaviour?</a:t>
            </a:r>
          </a:p>
          <a:p>
            <a:pPr marL="800100" lvl="1" indent="-342900" algn="l">
              <a:buFont typeface="Arial" panose="020B0604020202020204" pitchFamily="34" charset="0"/>
              <a:buChar char="•"/>
            </a:pPr>
            <a:r>
              <a:rPr lang="en-GB" dirty="0"/>
              <a:t>What were the possible unintended consequences of this?</a:t>
            </a:r>
          </a:p>
          <a:p>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53CFB77F-0B0B-436D-A4E1-1EDCA57C6B8E}"/>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Over to you</a:t>
            </a:r>
          </a:p>
        </p:txBody>
      </p:sp>
    </p:spTree>
    <p:extLst>
      <p:ext uri="{BB962C8B-B14F-4D97-AF65-F5344CB8AC3E}">
        <p14:creationId xmlns:p14="http://schemas.microsoft.com/office/powerpoint/2010/main" val="2485207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04563367-FC27-4BBD-998C-4E51908869EC}"/>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Key Messages</a:t>
            </a:r>
          </a:p>
        </p:txBody>
      </p:sp>
      <p:sp>
        <p:nvSpPr>
          <p:cNvPr id="5" name="Subtitle 2">
            <a:extLst>
              <a:ext uri="{FF2B5EF4-FFF2-40B4-BE49-F238E27FC236}">
                <a16:creationId xmlns:a16="http://schemas.microsoft.com/office/drawing/2014/main" id="{057EF5C3-DF9A-40C3-A369-96B086F84E3F}"/>
              </a:ext>
            </a:extLst>
          </p:cNvPr>
          <p:cNvSpPr>
            <a:spLocks noGrp="1"/>
          </p:cNvSpPr>
          <p:nvPr>
            <p:ph type="subTitle" idx="1"/>
          </p:nvPr>
        </p:nvSpPr>
        <p:spPr>
          <a:xfrm>
            <a:off x="1334294" y="2104775"/>
            <a:ext cx="9144000" cy="3632146"/>
          </a:xfrm>
        </p:spPr>
        <p:txBody>
          <a:bodyPr>
            <a:normAutofit/>
          </a:bodyPr>
          <a:lstStyle/>
          <a:p>
            <a:pPr algn="l"/>
            <a:r>
              <a:rPr lang="en-GB" dirty="0"/>
              <a:t>The way we think affects how we feel and what we do</a:t>
            </a:r>
          </a:p>
          <a:p>
            <a:pPr algn="l"/>
            <a:r>
              <a:rPr lang="en-GB" dirty="0"/>
              <a:t>What we do will affect the way we think and how we feel</a:t>
            </a:r>
          </a:p>
          <a:p>
            <a:pPr algn="l"/>
            <a:r>
              <a:rPr lang="en-GB" dirty="0"/>
              <a:t>Learning to notice and reflect on the interactions between our thoughts, feelings and behaviours helps vicious cycles to “slow down” and gives us opportunities to influence what happens</a:t>
            </a:r>
          </a:p>
          <a:p>
            <a:pPr algn="l"/>
            <a:r>
              <a:rPr lang="en-GB" dirty="0"/>
              <a:t>This series of workshops will help you learn ways of managing these cycles in different areas of life </a:t>
            </a:r>
          </a:p>
          <a:p>
            <a:endParaRPr lang="en-GB" dirty="0"/>
          </a:p>
        </p:txBody>
      </p:sp>
    </p:spTree>
    <p:extLst>
      <p:ext uri="{BB962C8B-B14F-4D97-AF65-F5344CB8AC3E}">
        <p14:creationId xmlns:p14="http://schemas.microsoft.com/office/powerpoint/2010/main" val="5083102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154264"/>
            <a:ext cx="9144000" cy="3626604"/>
          </a:xfrm>
        </p:spPr>
        <p:txBody>
          <a:bodyPr>
            <a:normAutofit fontScale="92500" lnSpcReduction="10000"/>
          </a:bodyPr>
          <a:lstStyle/>
          <a:p>
            <a:pPr marL="342900" indent="-342900" algn="l">
              <a:buFont typeface="Arial" panose="020B0604020202020204" pitchFamily="34" charset="0"/>
              <a:buChar char="•"/>
            </a:pPr>
            <a:r>
              <a:rPr lang="en-GB" dirty="0"/>
              <a:t>“Notice”</a:t>
            </a:r>
          </a:p>
          <a:p>
            <a:pPr marL="342900" indent="-342900" algn="l">
              <a:buFont typeface="Arial" panose="020B0604020202020204" pitchFamily="34" charset="0"/>
              <a:buChar char="•"/>
            </a:pPr>
            <a:r>
              <a:rPr lang="en-GB" dirty="0"/>
              <a:t>Using your handouts, throughout the week use the blank vicious cycle diagrams to record your thoughts, feelings and behaviours when you notice you are stressed, upset, anxious etc</a:t>
            </a:r>
          </a:p>
          <a:p>
            <a:pPr marL="342900" indent="-342900" algn="l">
              <a:buFont typeface="Arial" panose="020B0604020202020204" pitchFamily="34" charset="0"/>
              <a:buChar char="•"/>
            </a:pPr>
            <a:r>
              <a:rPr lang="en-GB" dirty="0"/>
              <a:t>Label your thought with a possible unhelpful pattern type</a:t>
            </a:r>
          </a:p>
          <a:p>
            <a:pPr marL="342900" indent="-342900" algn="l">
              <a:buFont typeface="Arial" panose="020B0604020202020204" pitchFamily="34" charset="0"/>
              <a:buChar char="•"/>
            </a:pPr>
            <a:r>
              <a:rPr lang="en-GB" dirty="0"/>
              <a:t>Ask yourself, was your behaviour helpful, and did it work</a:t>
            </a:r>
          </a:p>
          <a:p>
            <a:pPr marL="342900" indent="-342900" algn="l">
              <a:buFont typeface="Arial" panose="020B0604020202020204" pitchFamily="34" charset="0"/>
              <a:buChar char="•"/>
            </a:pPr>
            <a:r>
              <a:rPr lang="en-GB" dirty="0"/>
              <a:t>Try to complete the exercises live, in the moment your thoughts, feelings and behaviours are occurring</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r>
              <a:rPr lang="en-GB" dirty="0"/>
              <a:t>This will be reviewed in the next session</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Homework</a:t>
            </a:r>
          </a:p>
        </p:txBody>
      </p:sp>
    </p:spTree>
    <p:extLst>
      <p:ext uri="{BB962C8B-B14F-4D97-AF65-F5344CB8AC3E}">
        <p14:creationId xmlns:p14="http://schemas.microsoft.com/office/powerpoint/2010/main" val="3134458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79294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Housekeeping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Today’s workshop will run for 90 minutes and is designed to be interactive – we encourage participation </a:t>
            </a:r>
          </a:p>
          <a:p>
            <a:pPr marL="342900" indent="-342900" algn="l">
              <a:buFont typeface="Arial" panose="020B0604020202020204" pitchFamily="34" charset="0"/>
              <a:buChar char="•"/>
            </a:pPr>
            <a:r>
              <a:rPr lang="en-GB" dirty="0"/>
              <a:t>Confidentiality – you are not expected to share anything that you do not want to, however we do request that anything that is shared remains confidential and is not shared with any one else outside of the group</a:t>
            </a:r>
          </a:p>
          <a:p>
            <a:pPr marL="342900" indent="-342900" algn="l">
              <a:buFont typeface="Arial" panose="020B0604020202020204" pitchFamily="34" charset="0"/>
              <a:buChar char="•"/>
            </a:pPr>
            <a:r>
              <a:rPr lang="en-GB" dirty="0"/>
              <a:t>Please be respectful of other group members who may choose to share their experiences – maintain the confidentiality of the group</a:t>
            </a:r>
          </a:p>
        </p:txBody>
      </p:sp>
    </p:spTree>
    <p:extLst>
      <p:ext uri="{BB962C8B-B14F-4D97-AF65-F5344CB8AC3E}">
        <p14:creationId xmlns:p14="http://schemas.microsoft.com/office/powerpoint/2010/main" val="372560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2113476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4133375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296501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p:txBody>
          <a:bodyPr/>
          <a:lstStyle/>
          <a:p>
            <a:endParaRPr lang="en-GB"/>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24334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Further Support</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The workshops are designed to be skills-focussed, rather than problem-centred. However, if any of today’s discussion or exercises cause you to experience distress, you may wish to pursue further support</a:t>
            </a:r>
          </a:p>
          <a:p>
            <a:pPr marL="342900" indent="-342900" algn="l">
              <a:buFont typeface="Arial" panose="020B0604020202020204" pitchFamily="34" charset="0"/>
              <a:buChar char="•"/>
            </a:pPr>
            <a:r>
              <a:rPr lang="en-GB" dirty="0"/>
              <a:t>Full details can be found in the supporting information you received before this workshop</a:t>
            </a:r>
          </a:p>
          <a:p>
            <a:pPr marL="800100" lvl="1" indent="-342900" algn="l">
              <a:buFont typeface="Arial" panose="020B0604020202020204" pitchFamily="34" charset="0"/>
              <a:buChar char="•"/>
            </a:pPr>
            <a:r>
              <a:rPr lang="en-GB" dirty="0"/>
              <a:t>Accessing the Student Health and Wellbeing Service</a:t>
            </a:r>
          </a:p>
          <a:p>
            <a:pPr marL="800100" lvl="1" indent="-342900" algn="l">
              <a:buFont typeface="Arial" panose="020B0604020202020204" pitchFamily="34" charset="0"/>
              <a:buChar char="•"/>
            </a:pPr>
            <a:r>
              <a:rPr lang="en-GB" dirty="0"/>
              <a:t>Listening services such as the Nightline and the Samaritans</a:t>
            </a:r>
          </a:p>
          <a:p>
            <a:pPr marL="800100" lvl="1" indent="-342900" algn="l">
              <a:buFont typeface="Arial" panose="020B0604020202020204" pitchFamily="34" charset="0"/>
              <a:buChar char="•"/>
            </a:pPr>
            <a:r>
              <a:rPr lang="en-GB" dirty="0"/>
              <a:t>How to access evidence-based therapy through the NHS</a:t>
            </a:r>
          </a:p>
        </p:txBody>
      </p:sp>
    </p:spTree>
    <p:extLst>
      <p:ext uri="{BB962C8B-B14F-4D97-AF65-F5344CB8AC3E}">
        <p14:creationId xmlns:p14="http://schemas.microsoft.com/office/powerpoint/2010/main" val="199128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279176" y="1414523"/>
            <a:ext cx="7363008" cy="271597"/>
          </a:xfrm>
        </p:spPr>
        <p:txBody>
          <a:bodyPr>
            <a:normAutofit fontScale="90000"/>
          </a:bodyPr>
          <a:lstStyle/>
          <a:p>
            <a:r>
              <a:rPr lang="en-GB" sz="4000" dirty="0">
                <a:solidFill>
                  <a:schemeClr val="accent1">
                    <a:lumMod val="75000"/>
                  </a:schemeClr>
                </a:solidFill>
              </a:rPr>
              <a:t>Goals for today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p:cNvSpPr txBox="1"/>
          <p:nvPr/>
        </p:nvSpPr>
        <p:spPr>
          <a:xfrm>
            <a:off x="1175365" y="2058689"/>
            <a:ext cx="8922326" cy="3416320"/>
          </a:xfrm>
          <a:prstGeom prst="rect">
            <a:avLst/>
          </a:prstGeom>
          <a:noFill/>
        </p:spPr>
        <p:txBody>
          <a:bodyPr wrap="square" rtlCol="0">
            <a:spAutoFit/>
          </a:bodyPr>
          <a:lstStyle/>
          <a:p>
            <a:pPr marL="285750" indent="-285750">
              <a:buFont typeface="Arial" panose="020B0604020202020204" pitchFamily="34" charset="0"/>
              <a:buChar char="•"/>
            </a:pPr>
            <a:r>
              <a:rPr lang="en-GB" sz="2400" dirty="0"/>
              <a:t>Learn about vicious cycles based on cognitive behaviour therapy</a:t>
            </a:r>
          </a:p>
          <a:p>
            <a:pPr marL="285750" indent="-285750">
              <a:buFont typeface="Arial" panose="020B0604020202020204" pitchFamily="34" charset="0"/>
              <a:buChar char="•"/>
            </a:pPr>
            <a:r>
              <a:rPr lang="en-GB" sz="2400" dirty="0"/>
              <a:t>To become aware of when we are stuck in a problem causing us to feel distressed- ‘the power of noticing’</a:t>
            </a:r>
          </a:p>
          <a:p>
            <a:pPr marL="285750" indent="-285750">
              <a:buFont typeface="Arial" panose="020B0604020202020204" pitchFamily="34" charset="0"/>
              <a:buChar char="•"/>
            </a:pPr>
            <a:r>
              <a:rPr lang="en-GB" sz="2400" dirty="0"/>
              <a:t>Understand the role of our thoughts, particularly negative thought patterns in how we feel</a:t>
            </a:r>
          </a:p>
          <a:p>
            <a:pPr marL="285750" indent="-285750">
              <a:buFont typeface="Arial" panose="020B0604020202020204" pitchFamily="34" charset="0"/>
              <a:buChar char="•"/>
            </a:pPr>
            <a:r>
              <a:rPr lang="en-GB" sz="2400" dirty="0"/>
              <a:t>Understand the role of behavioural responses to our problems and learn helpful solutions for change</a:t>
            </a:r>
          </a:p>
          <a:p>
            <a:pPr marL="285750" indent="-285750">
              <a:buFont typeface="Arial" panose="020B0604020202020204" pitchFamily="34" charset="0"/>
              <a:buChar char="•"/>
            </a:pPr>
            <a:r>
              <a:rPr lang="en-GB" sz="2400" dirty="0"/>
              <a:t>Homework for next session</a:t>
            </a:r>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123141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414496" y="3599582"/>
            <a:ext cx="7363008" cy="271597"/>
          </a:xfrm>
        </p:spPr>
        <p:txBody>
          <a:bodyPr>
            <a:normAutofit fontScale="90000"/>
          </a:bodyPr>
          <a:lstStyle/>
          <a:p>
            <a:r>
              <a:rPr lang="en-GB" sz="4000" dirty="0">
                <a:solidFill>
                  <a:schemeClr val="accent1">
                    <a:lumMod val="75000"/>
                  </a:schemeClr>
                </a:solidFill>
              </a:rPr>
              <a:t>2 minute </a:t>
            </a:r>
            <a:r>
              <a:rPr lang="en-GB" sz="4000" dirty="0" smtClean="0">
                <a:solidFill>
                  <a:schemeClr val="accent1">
                    <a:lumMod val="75000"/>
                  </a:schemeClr>
                </a:solidFill>
              </a:rPr>
              <a:t>questionnaire</a:t>
            </a:r>
            <a:endParaRPr lang="en-GB" sz="4000" dirty="0">
              <a:solidFill>
                <a:schemeClr val="accent1">
                  <a:lumMod val="75000"/>
                </a:schemeClr>
              </a:solidFill>
            </a:endParaRP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2694745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414496" y="3599582"/>
            <a:ext cx="7363008" cy="271597"/>
          </a:xfrm>
        </p:spPr>
        <p:txBody>
          <a:bodyPr>
            <a:normAutofit fontScale="90000"/>
          </a:bodyPr>
          <a:lstStyle/>
          <a:p>
            <a:r>
              <a:rPr lang="en-GB" sz="4000" dirty="0">
                <a:solidFill>
                  <a:schemeClr val="accent1">
                    <a:lumMod val="75000"/>
                  </a:schemeClr>
                </a:solidFill>
              </a:rPr>
              <a:t>Why this workshop?</a:t>
            </a:r>
            <a:br>
              <a:rPr lang="en-GB" sz="4000" dirty="0">
                <a:solidFill>
                  <a:schemeClr val="accent1">
                    <a:lumMod val="75000"/>
                  </a:schemeClr>
                </a:solidFill>
              </a:rPr>
            </a:br>
            <a:r>
              <a:rPr lang="en-GB" sz="4000" dirty="0">
                <a:solidFill>
                  <a:schemeClr val="accent1">
                    <a:lumMod val="75000"/>
                  </a:schemeClr>
                </a:solidFill>
              </a:rPr>
              <a:t/>
            </a:r>
            <a:br>
              <a:rPr lang="en-GB" sz="4000" dirty="0">
                <a:solidFill>
                  <a:schemeClr val="accent1">
                    <a:lumMod val="75000"/>
                  </a:schemeClr>
                </a:solidFill>
              </a:rPr>
            </a:br>
            <a:r>
              <a:rPr lang="en-GB" sz="4000" dirty="0">
                <a:solidFill>
                  <a:schemeClr val="accent1">
                    <a:lumMod val="75000"/>
                  </a:schemeClr>
                </a:solidFill>
              </a:rPr>
              <a:t/>
            </a:r>
            <a:br>
              <a:rPr lang="en-GB" sz="4000" dirty="0">
                <a:solidFill>
                  <a:schemeClr val="accent1">
                    <a:lumMod val="75000"/>
                  </a:schemeClr>
                </a:solidFill>
              </a:rPr>
            </a:br>
            <a:r>
              <a:rPr lang="en-GB" sz="4000" dirty="0">
                <a:solidFill>
                  <a:schemeClr val="accent1">
                    <a:lumMod val="75000"/>
                  </a:schemeClr>
                </a:solidFill>
              </a:rPr>
              <a:t>Video</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3773645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Subtitle 6">
            <a:extLst>
              <a:ext uri="{FF2B5EF4-FFF2-40B4-BE49-F238E27FC236}">
                <a16:creationId xmlns:a16="http://schemas.microsoft.com/office/drawing/2014/main" id="{963A04DF-A960-4865-BACE-B160DCAEF88D}"/>
              </a:ext>
            </a:extLst>
          </p:cNvPr>
          <p:cNvSpPr>
            <a:spLocks noGrp="1"/>
          </p:cNvSpPr>
          <p:nvPr>
            <p:ph type="subTitle" idx="1"/>
          </p:nvPr>
        </p:nvSpPr>
        <p:spPr>
          <a:xfrm>
            <a:off x="1524000" y="2038942"/>
            <a:ext cx="9144000" cy="3218858"/>
          </a:xfrm>
        </p:spPr>
        <p:txBody>
          <a:bodyPr>
            <a:normAutofit lnSpcReduction="10000"/>
          </a:bodyPr>
          <a:lstStyle/>
          <a:p>
            <a:pPr marL="342900" indent="-342900" algn="l">
              <a:buFont typeface="Arial" panose="020B0604020202020204" pitchFamily="34" charset="0"/>
              <a:buChar char="•"/>
            </a:pPr>
            <a:r>
              <a:rPr lang="en-GB" dirty="0"/>
              <a:t>Cognitive: refers to the thoughts you have about yourself, other people and the situations/events that take place around you. The primary principle in cognitive therapy is that a thought precedes a mood</a:t>
            </a:r>
          </a:p>
          <a:p>
            <a:pPr marL="342900" indent="-342900" algn="l">
              <a:buFont typeface="Arial" panose="020B0604020202020204" pitchFamily="34" charset="0"/>
              <a:buChar char="•"/>
            </a:pPr>
            <a:r>
              <a:rPr lang="en-GB" dirty="0"/>
              <a:t>Behavioural refers to what you do or don’t do because of how you are thinking or feeling</a:t>
            </a:r>
          </a:p>
          <a:p>
            <a:pPr marL="342900" indent="-342900" algn="l">
              <a:buFont typeface="Arial" panose="020B0604020202020204" pitchFamily="34" charset="0"/>
              <a:buChar char="•"/>
            </a:pPr>
            <a:r>
              <a:rPr lang="en-GB" dirty="0"/>
              <a:t>We will explore today how your thoughts, emotions and behaviours are interconnected and possibly keep you stuck in your problems or stressors. We call this the ‘vicious cycle’. </a:t>
            </a:r>
          </a:p>
        </p:txBody>
      </p:sp>
      <p:sp>
        <p:nvSpPr>
          <p:cNvPr id="8" name="Title 1">
            <a:extLst>
              <a:ext uri="{FF2B5EF4-FFF2-40B4-BE49-F238E27FC236}">
                <a16:creationId xmlns:a16="http://schemas.microsoft.com/office/drawing/2014/main" id="{4E63D394-9C7F-4A07-9622-97769817FE2E}"/>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What is CBT</a:t>
            </a:r>
          </a:p>
        </p:txBody>
      </p:sp>
    </p:spTree>
    <p:extLst>
      <p:ext uri="{BB962C8B-B14F-4D97-AF65-F5344CB8AC3E}">
        <p14:creationId xmlns:p14="http://schemas.microsoft.com/office/powerpoint/2010/main" val="2550260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2311686"/>
            <a:ext cx="9144000" cy="2473503"/>
          </a:xfrm>
        </p:spPr>
        <p:txBody>
          <a:bodyPr>
            <a:normAutofit lnSpcReduction="10000"/>
          </a:bodyPr>
          <a:lstStyle/>
          <a:p>
            <a:pPr marL="342900" indent="-342900" algn="l">
              <a:buFont typeface="Arial" panose="020B0604020202020204" pitchFamily="34" charset="0"/>
              <a:buChar char="•"/>
            </a:pPr>
            <a:r>
              <a:rPr lang="en-GB" dirty="0"/>
              <a:t>Unhelpful thoughts and behavioural responses to life’s events happen all the time</a:t>
            </a:r>
          </a:p>
          <a:p>
            <a:pPr marL="342900" indent="-342900" algn="l">
              <a:buFont typeface="Arial" panose="020B0604020202020204" pitchFamily="34" charset="0"/>
              <a:buChar char="•"/>
            </a:pPr>
            <a:r>
              <a:rPr lang="en-GB" dirty="0"/>
              <a:t>Depending on how the person responds to them, they can pass quickly or linger on, causing greater impact</a:t>
            </a:r>
          </a:p>
          <a:p>
            <a:pPr marL="342900" indent="-342900" algn="l">
              <a:buFont typeface="Arial" panose="020B0604020202020204" pitchFamily="34" charset="0"/>
              <a:buChar char="•"/>
            </a:pPr>
            <a:r>
              <a:rPr lang="en-GB" dirty="0"/>
              <a:t>Vicious cycles can occur, between what we think, how we feel and what we do</a:t>
            </a:r>
          </a:p>
          <a:p>
            <a:pPr marL="800100" lvl="1" indent="-342900" algn="l">
              <a:buFont typeface="Arial" panose="020B0604020202020204" pitchFamily="34" charset="0"/>
              <a:buChar char="•"/>
            </a:pPr>
            <a:r>
              <a:rPr lang="en-GB" dirty="0">
                <a:solidFill>
                  <a:srgbClr val="0070C0"/>
                </a:solidFill>
              </a:rPr>
              <a:t>Thoughts</a:t>
            </a:r>
            <a:r>
              <a:rPr lang="en-GB" dirty="0"/>
              <a:t>, </a:t>
            </a:r>
            <a:r>
              <a:rPr lang="en-GB" dirty="0">
                <a:solidFill>
                  <a:srgbClr val="FFC000"/>
                </a:solidFill>
              </a:rPr>
              <a:t>emotions</a:t>
            </a:r>
            <a:r>
              <a:rPr lang="en-GB" dirty="0"/>
              <a:t> and </a:t>
            </a:r>
            <a:r>
              <a:rPr lang="en-GB" dirty="0">
                <a:solidFill>
                  <a:srgbClr val="FF0000"/>
                </a:solidFill>
              </a:rPr>
              <a:t>behaviours</a:t>
            </a:r>
            <a:r>
              <a:rPr lang="en-GB" dirty="0"/>
              <a:t> </a:t>
            </a:r>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Vicious Cycle</a:t>
            </a:r>
          </a:p>
        </p:txBody>
      </p:sp>
    </p:spTree>
    <p:extLst>
      <p:ext uri="{BB962C8B-B14F-4D97-AF65-F5344CB8AC3E}">
        <p14:creationId xmlns:p14="http://schemas.microsoft.com/office/powerpoint/2010/main" val="3486444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1648</TotalTime>
  <Words>1969</Words>
  <Application>Microsoft Office PowerPoint</Application>
  <PresentationFormat>Widescreen</PresentationFormat>
  <Paragraphs>192</Paragraphs>
  <Slides>33</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Mind Management Skills Workshops</vt:lpstr>
      <vt:lpstr>Introduction to our series of workshops </vt:lpstr>
      <vt:lpstr>Housekeeping</vt:lpstr>
      <vt:lpstr>Further Support</vt:lpstr>
      <vt:lpstr>Goals for today</vt:lpstr>
      <vt:lpstr>2 minute questionnaire</vt:lpstr>
      <vt:lpstr>Why this workshop?   Video</vt:lpstr>
      <vt:lpstr>What is CBT</vt:lpstr>
      <vt:lpstr>Vicious Cycle</vt:lpstr>
      <vt:lpstr>PowerPoint Presentation</vt:lpstr>
      <vt:lpstr>PowerPoint Presentation</vt:lpstr>
      <vt:lpstr>PowerPoint Presentation</vt:lpstr>
      <vt:lpstr>Over to you</vt:lpstr>
      <vt:lpstr>The power of “noticing”</vt:lpstr>
      <vt:lpstr>The River</vt:lpstr>
      <vt:lpstr>PowerPoint Presentation</vt:lpstr>
      <vt:lpstr>The Importance of Thoughts</vt:lpstr>
      <vt:lpstr>The Importance of Thoughts</vt:lpstr>
      <vt:lpstr>Unhelpful Thought Patterns</vt:lpstr>
      <vt:lpstr>The River</vt:lpstr>
      <vt:lpstr>Exercise ‘Ways we can distort our thinking’</vt:lpstr>
      <vt:lpstr>The Importance of Thoughts</vt:lpstr>
      <vt:lpstr>The Importance of Behaviours</vt:lpstr>
      <vt:lpstr>The Importance of Behaviours</vt:lpstr>
      <vt:lpstr>The importance of behaviours</vt:lpstr>
      <vt:lpstr>Over to you</vt:lpstr>
      <vt:lpstr>Key Messages</vt:lpstr>
      <vt:lpstr>Homework</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Management Skills Workshops</dc:title>
  <dc:creator>Laura Stevenson</dc:creator>
  <cp:lastModifiedBy>Lucy Robinson</cp:lastModifiedBy>
  <cp:revision>46</cp:revision>
  <dcterms:created xsi:type="dcterms:W3CDTF">2020-10-08T15:28:21Z</dcterms:created>
  <dcterms:modified xsi:type="dcterms:W3CDTF">2022-07-07T14:57:39Z</dcterms:modified>
</cp:coreProperties>
</file>